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61" r:id="rId4"/>
    <p:sldId id="263" r:id="rId5"/>
    <p:sldId id="264" r:id="rId6"/>
    <p:sldId id="265" r:id="rId7"/>
    <p:sldId id="260" r:id="rId8"/>
    <p:sldId id="257" r:id="rId9"/>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07" autoAdjust="0"/>
    <p:restoredTop sz="94660"/>
  </p:normalViewPr>
  <p:slideViewPr>
    <p:cSldViewPr snapToGrid="0">
      <p:cViewPr varScale="1">
        <p:scale>
          <a:sx n="73" d="100"/>
          <a:sy n="73" d="100"/>
        </p:scale>
        <p:origin x="112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2829A0F-4ED3-455E-A212-387A3CF26B32}" type="datetimeFigureOut">
              <a:rPr lang="en-GB" smtClean="0"/>
              <a:t>23/01/2022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229252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829A0F-4ED3-455E-A212-387A3CF26B32}" type="datetimeFigureOut">
              <a:rPr lang="en-GB" smtClean="0"/>
              <a:t>23/01/2022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2301889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829A0F-4ED3-455E-A212-387A3CF26B32}" type="datetimeFigureOut">
              <a:rPr lang="en-GB" smtClean="0"/>
              <a:t>23/01/2022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3138637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829A0F-4ED3-455E-A212-387A3CF26B32}" type="datetimeFigureOut">
              <a:rPr lang="en-GB" smtClean="0"/>
              <a:t>23/01/2022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669838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2829A0F-4ED3-455E-A212-387A3CF26B32}" type="datetimeFigureOut">
              <a:rPr lang="en-GB" smtClean="0"/>
              <a:t>23/01/2022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3884007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829A0F-4ED3-455E-A212-387A3CF26B32}" type="datetimeFigureOut">
              <a:rPr lang="en-GB" smtClean="0"/>
              <a:t>23/01/2022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899774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2829A0F-4ED3-455E-A212-387A3CF26B32}" type="datetimeFigureOut">
              <a:rPr lang="en-GB" smtClean="0"/>
              <a:t>23/01/2022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1567371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2829A0F-4ED3-455E-A212-387A3CF26B32}" type="datetimeFigureOut">
              <a:rPr lang="en-GB" smtClean="0"/>
              <a:t>23/01/2022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248968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29A0F-4ED3-455E-A212-387A3CF26B32}" type="datetimeFigureOut">
              <a:rPr lang="en-GB" smtClean="0"/>
              <a:t>23/01/2022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512962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829A0F-4ED3-455E-A212-387A3CF26B32}" type="datetimeFigureOut">
              <a:rPr lang="en-GB" smtClean="0"/>
              <a:t>23/01/2022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789611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829A0F-4ED3-455E-A212-387A3CF26B32}" type="datetimeFigureOut">
              <a:rPr lang="en-GB" smtClean="0"/>
              <a:t>23/01/2022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E4E493-A064-4648-B3F5-887AD9E6B9FD}" type="slidenum">
              <a:rPr lang="en-GB" smtClean="0"/>
              <a:t>‹#›</a:t>
            </a:fld>
            <a:endParaRPr lang="en-GB"/>
          </a:p>
        </p:txBody>
      </p:sp>
    </p:spTree>
    <p:extLst>
      <p:ext uri="{BB962C8B-B14F-4D97-AF65-F5344CB8AC3E}">
        <p14:creationId xmlns:p14="http://schemas.microsoft.com/office/powerpoint/2010/main" val="4163854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299FF">
            <a:alpha val="44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29A0F-4ED3-455E-A212-387A3CF26B32}" type="datetimeFigureOut">
              <a:rPr lang="en-GB" smtClean="0"/>
              <a:t>23/01/2022</a:t>
            </a:fld>
            <a:endParaRPr lang="en-GB"/>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E4E493-A064-4648-B3F5-887AD9E6B9FD}" type="slidenum">
              <a:rPr lang="en-GB" smtClean="0"/>
              <a:t>‹#›</a:t>
            </a:fld>
            <a:endParaRPr lang="en-GB"/>
          </a:p>
        </p:txBody>
      </p:sp>
    </p:spTree>
    <p:extLst>
      <p:ext uri="{BB962C8B-B14F-4D97-AF65-F5344CB8AC3E}">
        <p14:creationId xmlns:p14="http://schemas.microsoft.com/office/powerpoint/2010/main" val="42105080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www.youtube.com/watch?v=yFy0bLG0fW8"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encounteredu.com/multimedia/images/what-are-the-impacts-of-marine-plastic-pollution" TargetMode="External"/><Relationship Id="rId1" Type="http://schemas.openxmlformats.org/officeDocument/2006/relationships/slideLayout" Target="../slideLayouts/slideLayout7.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hyperlink" Target="https://encounteredu.com/multimedia/videos/what-are-the-consequences-of-microplastics-in-the-oceans" TargetMode="Externa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hyperlink" Target="https://www.bbc.co.uk/newsround/47685424"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www.dreamstime.com/sannephoto_info"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585310" y="1351508"/>
            <a:ext cx="6735380" cy="4154984"/>
          </a:xfrm>
          <a:prstGeom prst="rect">
            <a:avLst/>
          </a:prstGeom>
          <a:noFill/>
        </p:spPr>
        <p:txBody>
          <a:bodyPr wrap="square" rtlCol="0">
            <a:spAutoFit/>
          </a:bodyPr>
          <a:lstStyle/>
          <a:p>
            <a:pPr algn="ctr"/>
            <a:r>
              <a:rPr lang="en-GB" sz="6600" dirty="0" smtClean="0">
                <a:latin typeface="Comic Sans MS" panose="030F0702030302020204" pitchFamily="66" charset="0"/>
              </a:rPr>
              <a:t>THE IMPACT OF MARINE PLASTIC POLLUTION</a:t>
            </a:r>
            <a:endParaRPr lang="en-GB" sz="6600" dirty="0">
              <a:latin typeface="Comic Sans MS" panose="030F0702030302020204" pitchFamily="66" charset="0"/>
            </a:endParaRPr>
          </a:p>
        </p:txBody>
      </p:sp>
      <p:pic>
        <p:nvPicPr>
          <p:cNvPr id="7" name="Picture 6" descr="Plastic Clever Schools - Primary | Teaching Resource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07531" y="221494"/>
            <a:ext cx="1603828" cy="1293797"/>
          </a:xfrm>
          <a:prstGeom prst="rect">
            <a:avLst/>
          </a:prstGeom>
          <a:noFill/>
          <a:ln>
            <a:noFill/>
          </a:ln>
        </p:spPr>
      </p:pic>
    </p:spTree>
    <p:extLst>
      <p:ext uri="{BB962C8B-B14F-4D97-AF65-F5344CB8AC3E}">
        <p14:creationId xmlns:p14="http://schemas.microsoft.com/office/powerpoint/2010/main" val="1274333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stretch>
            <a:fillRect/>
          </a:stretch>
        </p:blipFill>
        <p:spPr>
          <a:xfrm>
            <a:off x="378668" y="3045300"/>
            <a:ext cx="5715000" cy="3695700"/>
          </a:xfrm>
          <a:prstGeom prst="rect">
            <a:avLst/>
          </a:prstGeom>
        </p:spPr>
      </p:pic>
      <p:pic>
        <p:nvPicPr>
          <p:cNvPr id="7" name="Picture 6"/>
          <p:cNvPicPr>
            <a:picLocks noChangeAspect="1"/>
          </p:cNvPicPr>
          <p:nvPr/>
        </p:nvPicPr>
        <p:blipFill>
          <a:blip r:embed="rId3"/>
          <a:stretch>
            <a:fillRect/>
          </a:stretch>
        </p:blipFill>
        <p:spPr>
          <a:xfrm>
            <a:off x="4571552" y="355864"/>
            <a:ext cx="4848225" cy="3638550"/>
          </a:xfrm>
          <a:prstGeom prst="rect">
            <a:avLst/>
          </a:prstGeom>
        </p:spPr>
      </p:pic>
      <p:sp>
        <p:nvSpPr>
          <p:cNvPr id="9" name="TextBox 8"/>
          <p:cNvSpPr txBox="1"/>
          <p:nvPr/>
        </p:nvSpPr>
        <p:spPr>
          <a:xfrm>
            <a:off x="725873" y="1014630"/>
            <a:ext cx="3285270" cy="1446550"/>
          </a:xfrm>
          <a:prstGeom prst="rect">
            <a:avLst/>
          </a:prstGeom>
          <a:noFill/>
        </p:spPr>
        <p:txBody>
          <a:bodyPr wrap="square" rtlCol="0">
            <a:spAutoFit/>
          </a:bodyPr>
          <a:lstStyle/>
          <a:p>
            <a:pPr algn="ctr"/>
            <a:r>
              <a:rPr lang="en-GB" sz="4400" dirty="0" smtClean="0">
                <a:latin typeface="Comic Sans MS" panose="030F0702030302020204" pitchFamily="66" charset="0"/>
              </a:rPr>
              <a:t>MEET AMY AND ELLA</a:t>
            </a:r>
            <a:endParaRPr lang="en-GB" sz="4400" dirty="0">
              <a:latin typeface="Comic Sans MS" panose="030F0702030302020204" pitchFamily="66" charset="0"/>
            </a:endParaRPr>
          </a:p>
        </p:txBody>
      </p:sp>
      <p:pic>
        <p:nvPicPr>
          <p:cNvPr id="10" name="Picture 9">
            <a:hlinkClick r:id="rId4"/>
          </p:cNvPr>
          <p:cNvPicPr>
            <a:picLocks noChangeAspect="1"/>
          </p:cNvPicPr>
          <p:nvPr/>
        </p:nvPicPr>
        <p:blipFill>
          <a:blip r:embed="rId5"/>
          <a:stretch>
            <a:fillRect/>
          </a:stretch>
        </p:blipFill>
        <p:spPr>
          <a:xfrm>
            <a:off x="7830870" y="5411754"/>
            <a:ext cx="1909666" cy="1074187"/>
          </a:xfrm>
          <a:prstGeom prst="rect">
            <a:avLst/>
          </a:prstGeom>
        </p:spPr>
      </p:pic>
      <p:sp>
        <p:nvSpPr>
          <p:cNvPr id="11" name="TextBox 10"/>
          <p:cNvSpPr txBox="1"/>
          <p:nvPr/>
        </p:nvSpPr>
        <p:spPr>
          <a:xfrm>
            <a:off x="5965714" y="4420541"/>
            <a:ext cx="1951388" cy="830997"/>
          </a:xfrm>
          <a:prstGeom prst="rect">
            <a:avLst/>
          </a:prstGeom>
          <a:noFill/>
        </p:spPr>
        <p:txBody>
          <a:bodyPr wrap="square" rtlCol="0">
            <a:spAutoFit/>
          </a:bodyPr>
          <a:lstStyle/>
          <a:p>
            <a:pPr algn="ctr"/>
            <a:r>
              <a:rPr lang="en-GB" sz="2400" dirty="0" smtClean="0">
                <a:latin typeface="Comic Sans MS" panose="030F0702030302020204" pitchFamily="66" charset="0"/>
              </a:rPr>
              <a:t>Click to find out more</a:t>
            </a:r>
            <a:endParaRPr lang="en-GB" sz="2400" dirty="0">
              <a:latin typeface="Comic Sans MS" panose="030F0702030302020204" pitchFamily="66" charset="0"/>
            </a:endParaRPr>
          </a:p>
        </p:txBody>
      </p:sp>
      <p:pic>
        <p:nvPicPr>
          <p:cNvPr id="2" name="Picture 1"/>
          <p:cNvPicPr>
            <a:picLocks noChangeAspect="1"/>
          </p:cNvPicPr>
          <p:nvPr/>
        </p:nvPicPr>
        <p:blipFill>
          <a:blip r:embed="rId6"/>
          <a:stretch>
            <a:fillRect/>
          </a:stretch>
        </p:blipFill>
        <p:spPr>
          <a:xfrm rot="1566445">
            <a:off x="7888017" y="4777447"/>
            <a:ext cx="1059407" cy="505360"/>
          </a:xfrm>
          <a:prstGeom prst="rect">
            <a:avLst/>
          </a:prstGeom>
        </p:spPr>
      </p:pic>
    </p:spTree>
    <p:extLst>
      <p:ext uri="{BB962C8B-B14F-4D97-AF65-F5344CB8AC3E}">
        <p14:creationId xmlns:p14="http://schemas.microsoft.com/office/powerpoint/2010/main" val="3657077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3"/>
          <p:cNvSpPr>
            <a:spLocks noChangeArrowheads="1"/>
          </p:cNvSpPr>
          <p:nvPr/>
        </p:nvSpPr>
        <p:spPr bwMode="auto">
          <a:xfrm>
            <a:off x="755583" y="4522513"/>
            <a:ext cx="8394829"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800" b="0" i="0" u="none" strike="noStrike" cap="none" normalizeH="0" baseline="0" dirty="0" smtClean="0">
                <a:ln>
                  <a:noFill/>
                </a:ln>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The aim of the Plastic Clever Schools is to help schools </a:t>
            </a:r>
            <a:r>
              <a:rPr kumimoji="0" lang="en-GB" altLang="en-US" sz="2800" b="0" i="0" u="none" strike="sngStrike" cap="none" normalizeH="0" baseline="0" dirty="0" smtClean="0">
                <a:ln>
                  <a:noFill/>
                </a:ln>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meet</a:t>
            </a:r>
            <a:r>
              <a:rPr kumimoji="0" lang="en-GB" altLang="en-US" sz="2800" b="0" i="0" u="none" strike="noStrike" cap="none" normalizeH="0" baseline="0" dirty="0" smtClean="0">
                <a:ln>
                  <a:noFill/>
                </a:ln>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 SMASH the Government’s 2022 plastic target, if not by the end of December 2021, then as is realistically possible after.  </a:t>
            </a:r>
            <a:endParaRPr kumimoji="0" lang="en-GB" altLang="en-US" sz="3600" b="0" i="0" u="none" strike="noStrike" cap="none" normalizeH="0" baseline="0" dirty="0" smtClean="0">
              <a:ln>
                <a:noFill/>
              </a:ln>
              <a:solidFill>
                <a:schemeClr val="accent5">
                  <a:lumMod val="75000"/>
                </a:schemeClr>
              </a:solidFill>
              <a:effectLst/>
              <a:latin typeface="Comic Sans MS" panose="030F0702030302020204" pitchFamily="66"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8884" y="500482"/>
            <a:ext cx="4848225" cy="3638550"/>
          </a:xfrm>
          <a:prstGeom prst="rect">
            <a:avLst/>
          </a:prstGeom>
        </p:spPr>
      </p:pic>
    </p:spTree>
    <p:extLst>
      <p:ext uri="{BB962C8B-B14F-4D97-AF65-F5344CB8AC3E}">
        <p14:creationId xmlns:p14="http://schemas.microsoft.com/office/powerpoint/2010/main" val="32629670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8 million tons of plastic is dumped in our ocean every year and it can take hundreds of years to break down. It can confuse animals who may not be able to tell if it’s food, a place to live or even another animal like them.</a:t>
            </a:r>
          </a:p>
        </p:txBody>
      </p:sp>
      <p:pic>
        <p:nvPicPr>
          <p:cNvPr id="2" name="Picture 1">
            <a:hlinkClick r:id="rId2"/>
          </p:cNvPr>
          <p:cNvPicPr>
            <a:picLocks noChangeAspect="1"/>
          </p:cNvPicPr>
          <p:nvPr/>
        </p:nvPicPr>
        <p:blipFill>
          <a:blip r:embed="rId3"/>
          <a:stretch>
            <a:fillRect/>
          </a:stretch>
        </p:blipFill>
        <p:spPr>
          <a:xfrm>
            <a:off x="3694097" y="1507687"/>
            <a:ext cx="5527704" cy="3719512"/>
          </a:xfrm>
          <a:prstGeom prst="rect">
            <a:avLst/>
          </a:prstGeom>
          <a:ln>
            <a:noFill/>
          </a:ln>
          <a:effectLst>
            <a:softEdge rad="112500"/>
          </a:effectLst>
        </p:spPr>
      </p:pic>
      <p:sp>
        <p:nvSpPr>
          <p:cNvPr id="6" name="TextBox 5"/>
          <p:cNvSpPr txBox="1"/>
          <p:nvPr/>
        </p:nvSpPr>
        <p:spPr>
          <a:xfrm>
            <a:off x="438150" y="427623"/>
            <a:ext cx="9029699" cy="769441"/>
          </a:xfrm>
          <a:prstGeom prst="rect">
            <a:avLst/>
          </a:prstGeom>
          <a:noFill/>
        </p:spPr>
        <p:txBody>
          <a:bodyPr wrap="square" rtlCol="0">
            <a:spAutoFit/>
          </a:bodyPr>
          <a:lstStyle/>
          <a:p>
            <a:pPr algn="ctr"/>
            <a:r>
              <a:rPr lang="en-GB" sz="4400" dirty="0" smtClean="0">
                <a:latin typeface="Comic Sans MS" panose="030F0702030302020204" pitchFamily="66" charset="0"/>
              </a:rPr>
              <a:t>MARINE PLASTIC POLLUTION</a:t>
            </a:r>
            <a:endParaRPr lang="en-GB" sz="4400" dirty="0">
              <a:latin typeface="Comic Sans MS" panose="030F0702030302020204" pitchFamily="66" charset="0"/>
            </a:endParaRPr>
          </a:p>
        </p:txBody>
      </p:sp>
      <p:sp>
        <p:nvSpPr>
          <p:cNvPr id="7" name="TextBox 6"/>
          <p:cNvSpPr txBox="1"/>
          <p:nvPr/>
        </p:nvSpPr>
        <p:spPr>
          <a:xfrm>
            <a:off x="586272" y="5424227"/>
            <a:ext cx="8881577" cy="1015663"/>
          </a:xfrm>
          <a:prstGeom prst="rect">
            <a:avLst/>
          </a:prstGeom>
          <a:noFill/>
        </p:spPr>
        <p:txBody>
          <a:bodyPr wrap="square" rtlCol="0">
            <a:spAutoFit/>
          </a:bodyPr>
          <a:lstStyle/>
          <a:p>
            <a:pPr algn="ctr"/>
            <a:r>
              <a:rPr lang="en-GB" sz="2000" dirty="0" smtClean="0">
                <a:solidFill>
                  <a:schemeClr val="accent5">
                    <a:lumMod val="75000"/>
                  </a:schemeClr>
                </a:solidFill>
                <a:latin typeface="Comic Sans MS" panose="030F0702030302020204" pitchFamily="66" charset="0"/>
              </a:rPr>
              <a:t>Did you know that 8 </a:t>
            </a:r>
            <a:r>
              <a:rPr lang="en-GB" sz="2000" dirty="0">
                <a:solidFill>
                  <a:schemeClr val="accent5">
                    <a:lumMod val="75000"/>
                  </a:schemeClr>
                </a:solidFill>
                <a:latin typeface="Comic Sans MS" panose="030F0702030302020204" pitchFamily="66" charset="0"/>
              </a:rPr>
              <a:t>million tons of plastic is dumped in our ocean </a:t>
            </a:r>
            <a:r>
              <a:rPr lang="en-GB" sz="2000" dirty="0" smtClean="0">
                <a:solidFill>
                  <a:schemeClr val="accent5">
                    <a:lumMod val="75000"/>
                  </a:schemeClr>
                </a:solidFill>
                <a:latin typeface="Comic Sans MS" panose="030F0702030302020204" pitchFamily="66" charset="0"/>
              </a:rPr>
              <a:t>each year? Plastic can </a:t>
            </a:r>
            <a:r>
              <a:rPr lang="en-GB" sz="2000" dirty="0">
                <a:solidFill>
                  <a:schemeClr val="accent5">
                    <a:lumMod val="75000"/>
                  </a:schemeClr>
                </a:solidFill>
                <a:latin typeface="Comic Sans MS" panose="030F0702030302020204" pitchFamily="66" charset="0"/>
              </a:rPr>
              <a:t>take hundreds of years to break </a:t>
            </a:r>
            <a:r>
              <a:rPr lang="en-GB" sz="2000" dirty="0" smtClean="0">
                <a:solidFill>
                  <a:schemeClr val="accent5">
                    <a:lumMod val="75000"/>
                  </a:schemeClr>
                </a:solidFill>
                <a:latin typeface="Comic Sans MS" panose="030F0702030302020204" pitchFamily="66" charset="0"/>
              </a:rPr>
              <a:t>down and can </a:t>
            </a:r>
            <a:r>
              <a:rPr lang="en-GB" sz="2000" dirty="0">
                <a:solidFill>
                  <a:schemeClr val="accent5">
                    <a:lumMod val="75000"/>
                  </a:schemeClr>
                </a:solidFill>
                <a:latin typeface="Comic Sans MS" panose="030F0702030302020204" pitchFamily="66" charset="0"/>
              </a:rPr>
              <a:t>confuse animals who may not be able to tell if it’s </a:t>
            </a:r>
            <a:r>
              <a:rPr lang="en-GB" sz="2000" dirty="0" smtClean="0">
                <a:solidFill>
                  <a:schemeClr val="accent5">
                    <a:lumMod val="75000"/>
                  </a:schemeClr>
                </a:solidFill>
                <a:latin typeface="Comic Sans MS" panose="030F0702030302020204" pitchFamily="66" charset="0"/>
              </a:rPr>
              <a:t>food</a:t>
            </a:r>
            <a:r>
              <a:rPr lang="en-GB" sz="2000" dirty="0">
                <a:solidFill>
                  <a:schemeClr val="accent5">
                    <a:lumMod val="75000"/>
                  </a:schemeClr>
                </a:solidFill>
                <a:latin typeface="Comic Sans MS" panose="030F0702030302020204" pitchFamily="66" charset="0"/>
              </a:rPr>
              <a:t>.</a:t>
            </a:r>
            <a:endParaRPr lang="en-GB" sz="6000" dirty="0">
              <a:solidFill>
                <a:schemeClr val="accent5">
                  <a:lumMod val="75000"/>
                </a:schemeClr>
              </a:solidFill>
              <a:latin typeface="Comic Sans MS" panose="030F0702030302020204" pitchFamily="66" charset="0"/>
            </a:endParaRPr>
          </a:p>
        </p:txBody>
      </p:sp>
      <p:pic>
        <p:nvPicPr>
          <p:cNvPr id="3078" name="Picture 6" descr="Sticky Note, Note, Blank, Memo, Paper, Thumbtack"/>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PencilGrayscale/>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18870" y="1949374"/>
            <a:ext cx="2421821" cy="280536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a:blip r:embed="rId6"/>
          <a:stretch>
            <a:fillRect/>
          </a:stretch>
        </p:blipFill>
        <p:spPr>
          <a:xfrm rot="1566445">
            <a:off x="2729439" y="3213277"/>
            <a:ext cx="1542170" cy="505360"/>
          </a:xfrm>
          <a:prstGeom prst="rect">
            <a:avLst/>
          </a:prstGeom>
        </p:spPr>
      </p:pic>
      <p:sp>
        <p:nvSpPr>
          <p:cNvPr id="15" name="TextBox 14"/>
          <p:cNvSpPr txBox="1"/>
          <p:nvPr/>
        </p:nvSpPr>
        <p:spPr>
          <a:xfrm>
            <a:off x="919061" y="2570012"/>
            <a:ext cx="2021440" cy="1938992"/>
          </a:xfrm>
          <a:prstGeom prst="rect">
            <a:avLst/>
          </a:prstGeom>
          <a:noFill/>
        </p:spPr>
        <p:txBody>
          <a:bodyPr wrap="square" rtlCol="0">
            <a:spAutoFit/>
          </a:bodyPr>
          <a:lstStyle/>
          <a:p>
            <a:pPr algn="ctr"/>
            <a:r>
              <a:rPr lang="en-GB" sz="2000" dirty="0" smtClean="0">
                <a:latin typeface="Comic Sans MS" panose="030F0702030302020204" pitchFamily="66" charset="0"/>
              </a:rPr>
              <a:t>Click on the image to learn all about the impact of marine plastic pollution.</a:t>
            </a:r>
            <a:endParaRPr lang="en-GB" sz="6000" dirty="0">
              <a:latin typeface="Comic Sans MS" panose="030F0702030302020204" pitchFamily="66" charset="0"/>
            </a:endParaRPr>
          </a:p>
        </p:txBody>
      </p:sp>
    </p:spTree>
    <p:extLst>
      <p:ext uri="{BB962C8B-B14F-4D97-AF65-F5344CB8AC3E}">
        <p14:creationId xmlns:p14="http://schemas.microsoft.com/office/powerpoint/2010/main" val="846388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8 million tons of plastic is dumped in our ocean every year and it can take hundreds of years to break down. It can confuse animals who may not be able to tell if it’s food, a place to live or even another animal like them.</a:t>
            </a:r>
          </a:p>
        </p:txBody>
      </p:sp>
      <p:sp>
        <p:nvSpPr>
          <p:cNvPr id="6" name="TextBox 5"/>
          <p:cNvSpPr txBox="1"/>
          <p:nvPr/>
        </p:nvSpPr>
        <p:spPr>
          <a:xfrm>
            <a:off x="438150" y="427623"/>
            <a:ext cx="9029699" cy="769441"/>
          </a:xfrm>
          <a:prstGeom prst="rect">
            <a:avLst/>
          </a:prstGeom>
          <a:noFill/>
        </p:spPr>
        <p:txBody>
          <a:bodyPr wrap="square" rtlCol="0">
            <a:spAutoFit/>
          </a:bodyPr>
          <a:lstStyle/>
          <a:p>
            <a:pPr algn="ctr"/>
            <a:r>
              <a:rPr lang="en-GB" sz="4400" dirty="0" smtClean="0">
                <a:latin typeface="Comic Sans MS" panose="030F0702030302020204" pitchFamily="66" charset="0"/>
              </a:rPr>
              <a:t>MICROPLASTICS</a:t>
            </a:r>
            <a:endParaRPr lang="en-GB" sz="4400" dirty="0">
              <a:latin typeface="Comic Sans MS" panose="030F0702030302020204" pitchFamily="66" charset="0"/>
            </a:endParaRPr>
          </a:p>
        </p:txBody>
      </p:sp>
      <p:sp>
        <p:nvSpPr>
          <p:cNvPr id="7" name="TextBox 6"/>
          <p:cNvSpPr txBox="1"/>
          <p:nvPr/>
        </p:nvSpPr>
        <p:spPr>
          <a:xfrm>
            <a:off x="933449" y="5360842"/>
            <a:ext cx="8039099" cy="1015663"/>
          </a:xfrm>
          <a:prstGeom prst="rect">
            <a:avLst/>
          </a:prstGeom>
          <a:noFill/>
        </p:spPr>
        <p:txBody>
          <a:bodyPr wrap="square" rtlCol="0">
            <a:spAutoFit/>
          </a:bodyPr>
          <a:lstStyle/>
          <a:p>
            <a:pPr algn="ctr"/>
            <a:r>
              <a:rPr lang="en-GB" sz="2000" dirty="0" err="1">
                <a:solidFill>
                  <a:schemeClr val="accent5">
                    <a:lumMod val="75000"/>
                  </a:schemeClr>
                </a:solidFill>
                <a:latin typeface="Comic Sans MS" panose="030F0702030302020204" pitchFamily="66" charset="0"/>
              </a:rPr>
              <a:t>Microplastics</a:t>
            </a:r>
            <a:r>
              <a:rPr lang="en-GB" sz="2000" dirty="0">
                <a:solidFill>
                  <a:schemeClr val="accent5">
                    <a:lumMod val="75000"/>
                  </a:schemeClr>
                </a:solidFill>
                <a:latin typeface="Comic Sans MS" panose="030F0702030302020204" pitchFamily="66" charset="0"/>
              </a:rPr>
              <a:t> are defined as pieces of plastic less than 5mm across in size. An estimated 28 million tonnes of plastics end up in the oceans every year.</a:t>
            </a:r>
            <a:endParaRPr lang="en-GB" sz="6600" dirty="0">
              <a:solidFill>
                <a:schemeClr val="accent5">
                  <a:lumMod val="75000"/>
                </a:schemeClr>
              </a:solidFill>
              <a:latin typeface="Comic Sans MS" panose="030F0702030302020204" pitchFamily="66" charset="0"/>
            </a:endParaRPr>
          </a:p>
        </p:txBody>
      </p:sp>
      <p:pic>
        <p:nvPicPr>
          <p:cNvPr id="3078" name="Picture 6" descr="Sticky Note, Note, Blank, Memo, Paper, Thumbtack"/>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encilGrayscale/>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6795820" y="1907965"/>
            <a:ext cx="2421821" cy="280536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6996010" y="2613392"/>
            <a:ext cx="2021440" cy="1631216"/>
          </a:xfrm>
          <a:prstGeom prst="rect">
            <a:avLst/>
          </a:prstGeom>
          <a:noFill/>
        </p:spPr>
        <p:txBody>
          <a:bodyPr wrap="square" rtlCol="0">
            <a:spAutoFit/>
          </a:bodyPr>
          <a:lstStyle/>
          <a:p>
            <a:pPr algn="ctr"/>
            <a:r>
              <a:rPr lang="en-GB" sz="2000" dirty="0" smtClean="0">
                <a:latin typeface="Comic Sans MS" panose="030F0702030302020204" pitchFamily="66" charset="0"/>
              </a:rPr>
              <a:t>Click on the image to watch a video all about </a:t>
            </a:r>
            <a:r>
              <a:rPr lang="en-GB" sz="2000" dirty="0" err="1" smtClean="0">
                <a:latin typeface="Comic Sans MS" panose="030F0702030302020204" pitchFamily="66" charset="0"/>
              </a:rPr>
              <a:t>microplastics</a:t>
            </a:r>
            <a:r>
              <a:rPr lang="en-GB" sz="2000" dirty="0">
                <a:latin typeface="Comic Sans MS" panose="030F0702030302020204" pitchFamily="66" charset="0"/>
              </a:rPr>
              <a:t>.</a:t>
            </a:r>
            <a:endParaRPr lang="en-GB" sz="6000" dirty="0">
              <a:latin typeface="Comic Sans MS" panose="030F0702030302020204" pitchFamily="66" charset="0"/>
            </a:endParaRPr>
          </a:p>
        </p:txBody>
      </p:sp>
      <p:pic>
        <p:nvPicPr>
          <p:cNvPr id="3" name="Picture 2">
            <a:hlinkClick r:id="rId4"/>
          </p:cNvPr>
          <p:cNvPicPr>
            <a:picLocks noChangeAspect="1"/>
          </p:cNvPicPr>
          <p:nvPr/>
        </p:nvPicPr>
        <p:blipFill>
          <a:blip r:embed="rId5"/>
          <a:stretch>
            <a:fillRect/>
          </a:stretch>
        </p:blipFill>
        <p:spPr>
          <a:xfrm>
            <a:off x="775041" y="1483736"/>
            <a:ext cx="5411202" cy="3605213"/>
          </a:xfrm>
          <a:prstGeom prst="rect">
            <a:avLst/>
          </a:prstGeom>
          <a:ln>
            <a:noFill/>
          </a:ln>
          <a:effectLst>
            <a:softEdge rad="112500"/>
          </a:effectLst>
        </p:spPr>
      </p:pic>
      <p:pic>
        <p:nvPicPr>
          <p:cNvPr id="10" name="Picture 9"/>
          <p:cNvPicPr>
            <a:picLocks noChangeAspect="1"/>
          </p:cNvPicPr>
          <p:nvPr/>
        </p:nvPicPr>
        <p:blipFill>
          <a:blip r:embed="rId6"/>
          <a:stretch>
            <a:fillRect/>
          </a:stretch>
        </p:blipFill>
        <p:spPr>
          <a:xfrm rot="20033555" flipH="1">
            <a:off x="5530591" y="3242774"/>
            <a:ext cx="1542170" cy="505360"/>
          </a:xfrm>
          <a:prstGeom prst="rect">
            <a:avLst/>
          </a:prstGeom>
        </p:spPr>
      </p:pic>
    </p:spTree>
    <p:extLst>
      <p:ext uri="{BB962C8B-B14F-4D97-AF65-F5344CB8AC3E}">
        <p14:creationId xmlns:p14="http://schemas.microsoft.com/office/powerpoint/2010/main" val="22189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8 million tons of plastic is dumped in our ocean every year and it can take hundreds of years to break down. It can confuse animals who may not be able to tell if it’s food, a place to live or even another animal like them.</a:t>
            </a:r>
          </a:p>
        </p:txBody>
      </p:sp>
      <p:sp>
        <p:nvSpPr>
          <p:cNvPr id="6" name="TextBox 5"/>
          <p:cNvSpPr txBox="1"/>
          <p:nvPr/>
        </p:nvSpPr>
        <p:spPr>
          <a:xfrm>
            <a:off x="438150" y="503365"/>
            <a:ext cx="9029699" cy="769441"/>
          </a:xfrm>
          <a:prstGeom prst="rect">
            <a:avLst/>
          </a:prstGeom>
          <a:noFill/>
        </p:spPr>
        <p:txBody>
          <a:bodyPr wrap="square" rtlCol="0">
            <a:spAutoFit/>
          </a:bodyPr>
          <a:lstStyle/>
          <a:p>
            <a:pPr algn="ctr"/>
            <a:r>
              <a:rPr lang="en-GB" sz="4400" dirty="0" smtClean="0">
                <a:latin typeface="Comic Sans MS" panose="030F0702030302020204" pitchFamily="66" charset="0"/>
              </a:rPr>
              <a:t>GLITTER BAN!</a:t>
            </a:r>
            <a:endParaRPr lang="en-GB" sz="4400" dirty="0">
              <a:latin typeface="Comic Sans MS" panose="030F0702030302020204" pitchFamily="66" charset="0"/>
            </a:endParaRPr>
          </a:p>
        </p:txBody>
      </p:sp>
      <p:sp>
        <p:nvSpPr>
          <p:cNvPr id="7" name="TextBox 6"/>
          <p:cNvSpPr txBox="1"/>
          <p:nvPr/>
        </p:nvSpPr>
        <p:spPr>
          <a:xfrm>
            <a:off x="933449" y="5281417"/>
            <a:ext cx="8039099" cy="1323439"/>
          </a:xfrm>
          <a:prstGeom prst="rect">
            <a:avLst/>
          </a:prstGeom>
          <a:noFill/>
        </p:spPr>
        <p:txBody>
          <a:bodyPr wrap="square" rtlCol="0">
            <a:spAutoFit/>
          </a:bodyPr>
          <a:lstStyle/>
          <a:p>
            <a:pPr algn="ctr"/>
            <a:r>
              <a:rPr lang="en-GB" sz="2000" dirty="0" smtClean="0">
                <a:solidFill>
                  <a:schemeClr val="accent5">
                    <a:lumMod val="75000"/>
                  </a:schemeClr>
                </a:solidFill>
                <a:latin typeface="Comic Sans MS" panose="030F0702030302020204" pitchFamily="66" charset="0"/>
              </a:rPr>
              <a:t>Scientists have called for a glitter ban as glitter is making its way in to waterways and hurting marine life.  </a:t>
            </a:r>
          </a:p>
          <a:p>
            <a:pPr algn="ctr"/>
            <a:endParaRPr lang="en-GB" sz="2000" dirty="0">
              <a:solidFill>
                <a:schemeClr val="accent5">
                  <a:lumMod val="75000"/>
                </a:schemeClr>
              </a:solidFill>
              <a:latin typeface="Comic Sans MS" panose="030F0702030302020204" pitchFamily="66" charset="0"/>
            </a:endParaRPr>
          </a:p>
          <a:p>
            <a:pPr algn="ctr"/>
            <a:r>
              <a:rPr lang="en-GB" sz="2000" dirty="0" smtClean="0">
                <a:solidFill>
                  <a:schemeClr val="accent5">
                    <a:lumMod val="75000"/>
                  </a:schemeClr>
                </a:solidFill>
                <a:latin typeface="Comic Sans MS" panose="030F0702030302020204" pitchFamily="66" charset="0"/>
              </a:rPr>
              <a:t>What could you do to help?</a:t>
            </a:r>
          </a:p>
        </p:txBody>
      </p:sp>
      <p:pic>
        <p:nvPicPr>
          <p:cNvPr id="3078" name="Picture 6" descr="Sticky Note, Note, Blank, Memo, Paper, Thumbtack"/>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encilGrayscale/>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6584131" y="1507687"/>
            <a:ext cx="2883718" cy="354843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6777193" y="2153391"/>
            <a:ext cx="2381250" cy="2554545"/>
          </a:xfrm>
          <a:prstGeom prst="rect">
            <a:avLst/>
          </a:prstGeom>
          <a:noFill/>
        </p:spPr>
        <p:txBody>
          <a:bodyPr wrap="square" rtlCol="0">
            <a:spAutoFit/>
          </a:bodyPr>
          <a:lstStyle/>
          <a:p>
            <a:pPr algn="ctr"/>
            <a:r>
              <a:rPr lang="en-GB" sz="2000" dirty="0" smtClean="0">
                <a:latin typeface="Comic Sans MS" panose="030F0702030302020204" pitchFamily="66" charset="0"/>
              </a:rPr>
              <a:t>Click to visit Newsround and  read all about the impact of glitter and how scientists have created an eco friendly glitter </a:t>
            </a:r>
            <a:endParaRPr lang="en-GB" sz="6000" dirty="0">
              <a:latin typeface="Comic Sans MS" panose="030F0702030302020204" pitchFamily="66" charset="0"/>
            </a:endParaRPr>
          </a:p>
        </p:txBody>
      </p:sp>
      <p:pic>
        <p:nvPicPr>
          <p:cNvPr id="2" name="Picture 1">
            <a:hlinkClick r:id="rId4"/>
          </p:cNvPr>
          <p:cNvPicPr>
            <a:picLocks noChangeAspect="1"/>
          </p:cNvPicPr>
          <p:nvPr/>
        </p:nvPicPr>
        <p:blipFill>
          <a:blip r:embed="rId5"/>
          <a:stretch>
            <a:fillRect/>
          </a:stretch>
        </p:blipFill>
        <p:spPr>
          <a:xfrm>
            <a:off x="438150" y="1507687"/>
            <a:ext cx="5373764" cy="3604900"/>
          </a:xfrm>
          <a:prstGeom prst="rect">
            <a:avLst/>
          </a:prstGeom>
          <a:ln>
            <a:noFill/>
          </a:ln>
          <a:effectLst>
            <a:softEdge rad="112500"/>
          </a:effectLst>
        </p:spPr>
      </p:pic>
      <p:pic>
        <p:nvPicPr>
          <p:cNvPr id="11" name="Picture 10"/>
          <p:cNvPicPr>
            <a:picLocks noChangeAspect="1"/>
          </p:cNvPicPr>
          <p:nvPr/>
        </p:nvPicPr>
        <p:blipFill>
          <a:blip r:embed="rId6"/>
          <a:stretch>
            <a:fillRect/>
          </a:stretch>
        </p:blipFill>
        <p:spPr>
          <a:xfrm rot="20033555" flipH="1">
            <a:off x="5164060" y="2830443"/>
            <a:ext cx="1542170" cy="505360"/>
          </a:xfrm>
          <a:prstGeom prst="rect">
            <a:avLst/>
          </a:prstGeom>
        </p:spPr>
      </p:pic>
    </p:spTree>
    <p:extLst>
      <p:ext uri="{BB962C8B-B14F-4D97-AF65-F5344CB8AC3E}">
        <p14:creationId xmlns:p14="http://schemas.microsoft.com/office/powerpoint/2010/main" val="38283317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5464" y="117000"/>
            <a:ext cx="9575072" cy="66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p:cNvSpPr txBox="1"/>
          <p:nvPr/>
        </p:nvSpPr>
        <p:spPr>
          <a:xfrm>
            <a:off x="1431075" y="270842"/>
            <a:ext cx="7043847" cy="707886"/>
          </a:xfrm>
          <a:prstGeom prst="rect">
            <a:avLst/>
          </a:prstGeom>
          <a:noFill/>
        </p:spPr>
        <p:txBody>
          <a:bodyPr wrap="square" rtlCol="0">
            <a:spAutoFit/>
          </a:bodyPr>
          <a:lstStyle/>
          <a:p>
            <a:pPr algn="ctr"/>
            <a:r>
              <a:rPr lang="en-GB" sz="4000" dirty="0" smtClean="0">
                <a:solidFill>
                  <a:schemeClr val="accent1">
                    <a:lumMod val="50000"/>
                  </a:schemeClr>
                </a:solidFill>
                <a:latin typeface="Comic Sans MS" panose="030F0702030302020204" pitchFamily="66" charset="0"/>
              </a:rPr>
              <a:t>IMAGE CREDITS</a:t>
            </a:r>
            <a:endParaRPr lang="en-GB" sz="4000" dirty="0">
              <a:solidFill>
                <a:schemeClr val="accent1">
                  <a:lumMod val="50000"/>
                </a:schemeClr>
              </a:solidFill>
              <a:latin typeface="Comic Sans MS" panose="030F0702030302020204" pitchFamily="66" charset="0"/>
            </a:endParaRPr>
          </a:p>
        </p:txBody>
      </p:sp>
      <p:graphicFrame>
        <p:nvGraphicFramePr>
          <p:cNvPr id="6" name="Table 5">
            <a:extLst>
              <a:ext uri="{FF2B5EF4-FFF2-40B4-BE49-F238E27FC236}">
                <a16:creationId xmlns:a16="http://schemas.microsoft.com/office/drawing/2014/main" id="{74445D36-D05B-6349-8F97-81CC28483DCC}"/>
              </a:ext>
            </a:extLst>
          </p:cNvPr>
          <p:cNvGraphicFramePr>
            <a:graphicFrameLocks noGrp="1"/>
          </p:cNvGraphicFramePr>
          <p:nvPr>
            <p:extLst>
              <p:ext uri="{D42A27DB-BD31-4B8C-83A1-F6EECF244321}">
                <p14:modId xmlns:p14="http://schemas.microsoft.com/office/powerpoint/2010/main" val="199346042"/>
              </p:ext>
            </p:extLst>
          </p:nvPr>
        </p:nvGraphicFramePr>
        <p:xfrm>
          <a:off x="535577" y="1403916"/>
          <a:ext cx="8428117" cy="4050167"/>
        </p:xfrm>
        <a:graphic>
          <a:graphicData uri="http://schemas.openxmlformats.org/drawingml/2006/table">
            <a:tbl>
              <a:tblPr firstRow="1" bandRow="1">
                <a:tableStyleId>{5940675A-B579-460E-94D1-54222C63F5DA}</a:tableStyleId>
              </a:tblPr>
              <a:tblGrid>
                <a:gridCol w="966652">
                  <a:extLst>
                    <a:ext uri="{9D8B030D-6E8A-4147-A177-3AD203B41FA5}">
                      <a16:colId xmlns:a16="http://schemas.microsoft.com/office/drawing/2014/main" val="2797114442"/>
                    </a:ext>
                  </a:extLst>
                </a:gridCol>
                <a:gridCol w="2194559">
                  <a:extLst>
                    <a:ext uri="{9D8B030D-6E8A-4147-A177-3AD203B41FA5}">
                      <a16:colId xmlns:a16="http://schemas.microsoft.com/office/drawing/2014/main" val="2159196442"/>
                    </a:ext>
                  </a:extLst>
                </a:gridCol>
                <a:gridCol w="5266906">
                  <a:extLst>
                    <a:ext uri="{9D8B030D-6E8A-4147-A177-3AD203B41FA5}">
                      <a16:colId xmlns:a16="http://schemas.microsoft.com/office/drawing/2014/main" val="2857316932"/>
                    </a:ext>
                  </a:extLst>
                </a:gridCol>
              </a:tblGrid>
              <a:tr h="309252">
                <a:tc>
                  <a:txBody>
                    <a:bodyPr/>
                    <a:lstStyle/>
                    <a:p>
                      <a:pPr algn="l"/>
                      <a:r>
                        <a:rPr lang="en-US" sz="1400" b="1" dirty="0" smtClean="0">
                          <a:solidFill>
                            <a:schemeClr val="accent1">
                              <a:lumMod val="50000"/>
                            </a:schemeClr>
                          </a:solidFill>
                        </a:rPr>
                        <a:t>Slide(s)</a:t>
                      </a:r>
                      <a:endParaRPr lang="en-US" sz="1400" b="1"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dirty="0" smtClean="0">
                          <a:solidFill>
                            <a:schemeClr val="accent1">
                              <a:lumMod val="50000"/>
                            </a:schemeClr>
                          </a:solidFill>
                        </a:rPr>
                        <a:t>Photo</a:t>
                      </a:r>
                      <a:endParaRPr lang="en-US" sz="1400" b="1"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a:solidFill>
                            <a:schemeClr val="accent1">
                              <a:lumMod val="50000"/>
                            </a:schemeClr>
                          </a:solidFill>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06762883"/>
                  </a:ext>
                </a:extLst>
              </a:tr>
              <a:tr h="281138">
                <a:tc>
                  <a:txBody>
                    <a:bodyPr/>
                    <a:lstStyle/>
                    <a:p>
                      <a:pPr algn="l"/>
                      <a:r>
                        <a:rPr lang="en-US" sz="1200" dirty="0" smtClean="0">
                          <a:solidFill>
                            <a:schemeClr val="accent1">
                              <a:lumMod val="50000"/>
                            </a:schemeClr>
                          </a:solidFill>
                        </a:rPr>
                        <a:t>4</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smtClean="0">
                          <a:solidFill>
                            <a:schemeClr val="accent1">
                              <a:lumMod val="50000"/>
                            </a:schemeClr>
                          </a:solidFill>
                        </a:rPr>
                        <a:t>Marine plastic pollution</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smtClean="0">
                          <a:solidFill>
                            <a:schemeClr val="accent1">
                              <a:lumMod val="50000"/>
                            </a:schemeClr>
                          </a:solidFill>
                        </a:rPr>
                        <a:t>Common Seas</a:t>
                      </a:r>
                      <a:r>
                        <a:rPr lang="en-US" sz="1200" baseline="0" dirty="0" smtClean="0">
                          <a:solidFill>
                            <a:schemeClr val="accent1">
                              <a:lumMod val="50000"/>
                            </a:schemeClr>
                          </a:solidFill>
                        </a:rPr>
                        <a:t> / Encounter Edu</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33192136"/>
                  </a:ext>
                </a:extLst>
              </a:tr>
              <a:tr h="281138">
                <a:tc>
                  <a:txBody>
                    <a:bodyPr/>
                    <a:lstStyle/>
                    <a:p>
                      <a:pPr algn="l"/>
                      <a:r>
                        <a:rPr lang="en-US" sz="1200" dirty="0" smtClean="0">
                          <a:solidFill>
                            <a:schemeClr val="accent1">
                              <a:lumMod val="50000"/>
                            </a:schemeClr>
                          </a:solidFill>
                        </a:rPr>
                        <a:t>2,4,5,6</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smtClean="0">
                          <a:solidFill>
                            <a:schemeClr val="accent1">
                              <a:lumMod val="50000"/>
                            </a:schemeClr>
                          </a:solidFill>
                        </a:rPr>
                        <a:t>Arrow</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By </a:t>
                      </a:r>
                      <a:r>
                        <a:rPr lang="en-US" sz="1200" dirty="0" err="1" smtClean="0">
                          <a:solidFill>
                            <a:schemeClr val="accent1">
                              <a:lumMod val="50000"/>
                            </a:schemeClr>
                          </a:solidFill>
                        </a:rPr>
                        <a:t>Clker</a:t>
                      </a:r>
                      <a:r>
                        <a:rPr lang="en-US" sz="1200" dirty="0" smtClean="0">
                          <a:solidFill>
                            <a:schemeClr val="accent1">
                              <a:lumMod val="50000"/>
                            </a:schemeClr>
                          </a:solidFill>
                        </a:rPr>
                        <a:t>-Free-Vector</a:t>
                      </a:r>
                      <a:r>
                        <a:rPr lang="en-US" sz="1200" baseline="0" dirty="0" smtClean="0">
                          <a:solidFill>
                            <a:schemeClr val="accent1">
                              <a:lumMod val="50000"/>
                            </a:schemeClr>
                          </a:solidFill>
                        </a:rPr>
                        <a:t>-Images</a:t>
                      </a:r>
                      <a:r>
                        <a:rPr lang="en-US" sz="1200" dirty="0" smtClean="0">
                          <a:solidFill>
                            <a:schemeClr val="accent1">
                              <a:lumMod val="50000"/>
                            </a:schemeClr>
                          </a:solidFill>
                        </a:rPr>
                        <a:t> via </a:t>
                      </a:r>
                      <a:r>
                        <a:rPr lang="en-US" sz="1200" dirty="0" err="1" smtClean="0">
                          <a:solidFill>
                            <a:schemeClr val="accent1">
                              <a:lumMod val="50000"/>
                            </a:schemeClr>
                          </a:solidFill>
                        </a:rPr>
                        <a:t>Pixabay</a:t>
                      </a: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70637694"/>
                  </a:ext>
                </a:extLst>
              </a:tr>
              <a:tr h="281138">
                <a:tc>
                  <a:txBody>
                    <a:bodyPr/>
                    <a:lstStyle/>
                    <a:p>
                      <a:pPr algn="l"/>
                      <a:r>
                        <a:rPr lang="en-US" sz="1200" dirty="0" smtClean="0">
                          <a:solidFill>
                            <a:schemeClr val="accent1">
                              <a:lumMod val="50000"/>
                            </a:schemeClr>
                          </a:solidFill>
                        </a:rPr>
                        <a:t>2</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YouTube Icon </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By </a:t>
                      </a:r>
                      <a:r>
                        <a:rPr lang="en-US" sz="1200" dirty="0" err="1" smtClean="0">
                          <a:solidFill>
                            <a:schemeClr val="accent1">
                              <a:lumMod val="50000"/>
                            </a:schemeClr>
                          </a:solidFill>
                        </a:rPr>
                        <a:t>abikphotography</a:t>
                      </a:r>
                      <a:r>
                        <a:rPr lang="en-US" sz="1200" dirty="0" smtClean="0">
                          <a:solidFill>
                            <a:schemeClr val="accent1">
                              <a:lumMod val="50000"/>
                            </a:schemeClr>
                          </a:solidFill>
                        </a:rPr>
                        <a:t> via </a:t>
                      </a:r>
                      <a:r>
                        <a:rPr lang="en-US" sz="1200" dirty="0" err="1" smtClean="0">
                          <a:solidFill>
                            <a:schemeClr val="accent1">
                              <a:lumMod val="50000"/>
                            </a:schemeClr>
                          </a:solidFill>
                        </a:rPr>
                        <a:t>Pixabay</a:t>
                      </a: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44611327"/>
                  </a:ext>
                </a:extLst>
              </a:tr>
              <a:tr h="281138">
                <a:tc>
                  <a:txBody>
                    <a:bodyPr/>
                    <a:lstStyle/>
                    <a:p>
                      <a:pPr algn="l"/>
                      <a:r>
                        <a:rPr lang="en-US" sz="1200" dirty="0" smtClean="0">
                          <a:solidFill>
                            <a:schemeClr val="accent1">
                              <a:lumMod val="50000"/>
                            </a:schemeClr>
                          </a:solidFill>
                        </a:rPr>
                        <a:t>5</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err="1" smtClean="0">
                          <a:solidFill>
                            <a:schemeClr val="accent5">
                              <a:lumMod val="75000"/>
                            </a:schemeClr>
                          </a:solidFill>
                        </a:rPr>
                        <a:t>Microplastics</a:t>
                      </a:r>
                      <a:endParaRPr lang="en-US" sz="1200" dirty="0">
                        <a:solidFill>
                          <a:schemeClr val="accent5">
                            <a:lumMod val="7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fontAlgn="t"/>
                      <a:r>
                        <a:rPr lang="en-GB" sz="1200" b="0" i="0" kern="1200" dirty="0" smtClean="0">
                          <a:solidFill>
                            <a:schemeClr val="accent5">
                              <a:lumMod val="75000"/>
                            </a:schemeClr>
                          </a:solidFill>
                          <a:effectLst/>
                          <a:latin typeface="+mn-lt"/>
                          <a:ea typeface="+mn-ea"/>
                          <a:cs typeface="+mn-cs"/>
                        </a:rPr>
                        <a:t>ID 140820417</a:t>
                      </a:r>
                      <a:r>
                        <a:rPr lang="en-GB" sz="1200" b="0" i="0" kern="1200" baseline="0" dirty="0" smtClean="0">
                          <a:solidFill>
                            <a:schemeClr val="accent5">
                              <a:lumMod val="75000"/>
                            </a:schemeClr>
                          </a:solidFill>
                          <a:effectLst/>
                          <a:latin typeface="+mn-lt"/>
                          <a:ea typeface="+mn-ea"/>
                          <a:cs typeface="+mn-cs"/>
                        </a:rPr>
                        <a:t> </a:t>
                      </a:r>
                      <a:r>
                        <a:rPr lang="en-GB" sz="1200" b="0" i="0" kern="1200" dirty="0" smtClean="0">
                          <a:solidFill>
                            <a:schemeClr val="accent5">
                              <a:lumMod val="75000"/>
                            </a:schemeClr>
                          </a:solidFill>
                          <a:effectLst/>
                          <a:latin typeface="+mn-lt"/>
                          <a:ea typeface="+mn-ea"/>
                          <a:cs typeface="+mn-cs"/>
                        </a:rPr>
                        <a:t>© </a:t>
                      </a:r>
                      <a:r>
                        <a:rPr lang="en-GB" sz="1200" b="0" i="0" u="none" strike="noStrike" kern="1200" dirty="0" smtClean="0">
                          <a:solidFill>
                            <a:schemeClr val="accent5">
                              <a:lumMod val="75000"/>
                            </a:schemeClr>
                          </a:solidFill>
                          <a:effectLst/>
                          <a:latin typeface="+mn-lt"/>
                          <a:ea typeface="+mn-ea"/>
                          <a:cs typeface="+mn-cs"/>
                          <a:hlinkClick r:id="rId2"/>
                        </a:rPr>
                        <a:t>Susanne </a:t>
                      </a:r>
                      <a:r>
                        <a:rPr lang="en-GB" sz="1200" b="0" i="0" u="none" strike="noStrike" kern="1200" dirty="0" err="1" smtClean="0">
                          <a:solidFill>
                            <a:schemeClr val="accent5">
                              <a:lumMod val="75000"/>
                            </a:schemeClr>
                          </a:solidFill>
                          <a:effectLst/>
                          <a:latin typeface="+mn-lt"/>
                          <a:ea typeface="+mn-ea"/>
                          <a:cs typeface="+mn-cs"/>
                          <a:hlinkClick r:id="rId2"/>
                        </a:rPr>
                        <a:t>Fritzsche</a:t>
                      </a:r>
                      <a:r>
                        <a:rPr lang="en-GB" sz="1200" b="0" i="0" kern="1200" dirty="0" smtClean="0">
                          <a:solidFill>
                            <a:schemeClr val="accent5">
                              <a:lumMod val="75000"/>
                            </a:schemeClr>
                          </a:solidFill>
                          <a:effectLst/>
                          <a:latin typeface="+mn-lt"/>
                          <a:ea typeface="+mn-ea"/>
                          <a:cs typeface="+mn-cs"/>
                        </a:rPr>
                        <a:t> | Dreamstime.com</a:t>
                      </a:r>
                      <a:endParaRPr lang="en-US" sz="1200" dirty="0" smtClean="0">
                        <a:solidFill>
                          <a:schemeClr val="accent5">
                            <a:lumMod val="7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0504391"/>
                  </a:ext>
                </a:extLst>
              </a:tr>
              <a:tr h="290707">
                <a:tc>
                  <a:txBody>
                    <a:bodyPr/>
                    <a:lstStyle/>
                    <a:p>
                      <a:pPr algn="l"/>
                      <a:r>
                        <a:rPr lang="en-US" sz="1200" dirty="0" smtClean="0">
                          <a:solidFill>
                            <a:schemeClr val="accent1">
                              <a:lumMod val="50000"/>
                            </a:schemeClr>
                          </a:solidFill>
                        </a:rPr>
                        <a:t>6</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Glitter on hands </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By </a:t>
                      </a:r>
                      <a:r>
                        <a:rPr lang="en-US" sz="1200" dirty="0" err="1" smtClean="0">
                          <a:solidFill>
                            <a:schemeClr val="accent1">
                              <a:lumMod val="50000"/>
                            </a:schemeClr>
                          </a:solidFill>
                        </a:rPr>
                        <a:t>maryamassimi</a:t>
                      </a:r>
                      <a:r>
                        <a:rPr lang="en-US" sz="1200" dirty="0" smtClean="0">
                          <a:solidFill>
                            <a:schemeClr val="accent1">
                              <a:lumMod val="50000"/>
                            </a:schemeClr>
                          </a:solidFill>
                        </a:rPr>
                        <a:t> via </a:t>
                      </a:r>
                      <a:r>
                        <a:rPr lang="en-US" sz="1200" dirty="0" err="1" smtClean="0">
                          <a:solidFill>
                            <a:schemeClr val="accent1">
                              <a:lumMod val="50000"/>
                            </a:schemeClr>
                          </a:solidFill>
                        </a:rPr>
                        <a:t>Pixabay</a:t>
                      </a: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89193727"/>
                  </a:ext>
                </a:extLst>
              </a:tr>
              <a:tr h="290707">
                <a:tc>
                  <a:txBody>
                    <a:bodyPr/>
                    <a:lstStyle/>
                    <a:p>
                      <a:pPr algn="l"/>
                      <a:r>
                        <a:rPr lang="en-US" sz="1200" dirty="0" smtClean="0">
                          <a:solidFill>
                            <a:schemeClr val="accent1">
                              <a:lumMod val="50000"/>
                            </a:schemeClr>
                          </a:solidFill>
                        </a:rPr>
                        <a:t>4,5,6</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Pinned</a:t>
                      </a:r>
                      <a:r>
                        <a:rPr lang="en-US" sz="1200" baseline="0" dirty="0" smtClean="0">
                          <a:solidFill>
                            <a:schemeClr val="accent1">
                              <a:lumMod val="50000"/>
                            </a:schemeClr>
                          </a:solidFill>
                        </a:rPr>
                        <a:t> Notes</a:t>
                      </a: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smtClean="0">
                          <a:solidFill>
                            <a:schemeClr val="accent1">
                              <a:lumMod val="50000"/>
                            </a:schemeClr>
                          </a:solidFill>
                        </a:rPr>
                        <a:t>By </a:t>
                      </a:r>
                      <a:r>
                        <a:rPr lang="en-US" sz="1200" dirty="0" err="1" smtClean="0">
                          <a:solidFill>
                            <a:schemeClr val="accent1">
                              <a:lumMod val="50000"/>
                            </a:schemeClr>
                          </a:solidFill>
                        </a:rPr>
                        <a:t>OpenClipart</a:t>
                      </a:r>
                      <a:r>
                        <a:rPr lang="en-US" sz="1200" dirty="0" smtClean="0">
                          <a:solidFill>
                            <a:schemeClr val="accent1">
                              <a:lumMod val="50000"/>
                            </a:schemeClr>
                          </a:solidFill>
                        </a:rPr>
                        <a:t>-Vectors via </a:t>
                      </a:r>
                      <a:r>
                        <a:rPr lang="en-US" sz="1200" dirty="0" err="1" smtClean="0">
                          <a:solidFill>
                            <a:schemeClr val="accent1">
                              <a:lumMod val="50000"/>
                            </a:schemeClr>
                          </a:solidFill>
                        </a:rPr>
                        <a:t>Pixabay</a:t>
                      </a: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55022767"/>
                  </a:ext>
                </a:extLst>
              </a:tr>
              <a:tr h="290707">
                <a:tc>
                  <a:txBody>
                    <a:bodyPr/>
                    <a:lstStyle/>
                    <a:p>
                      <a:pPr algn="l"/>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168633"/>
                  </a:ext>
                </a:extLst>
              </a:tr>
              <a:tr h="290707">
                <a:tc>
                  <a:txBody>
                    <a:bodyPr/>
                    <a:lstStyle/>
                    <a:p>
                      <a:pPr algn="l"/>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93170029"/>
                  </a:ext>
                </a:extLst>
              </a:tr>
              <a:tr h="290707">
                <a:tc>
                  <a:txBody>
                    <a:bodyPr/>
                    <a:lstStyle/>
                    <a:p>
                      <a:pPr algn="l"/>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8249194"/>
                  </a:ext>
                </a:extLst>
              </a:tr>
              <a:tr h="290707">
                <a:tc>
                  <a:txBody>
                    <a:bodyPr/>
                    <a:lstStyle/>
                    <a:p>
                      <a:pPr algn="l"/>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smtClean="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26884785"/>
                  </a:ext>
                </a:extLst>
              </a:tr>
              <a:tr h="290707">
                <a:tc>
                  <a:txBody>
                    <a:bodyPr/>
                    <a:lstStyle/>
                    <a:p>
                      <a:pPr algn="l"/>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01014610"/>
                  </a:ext>
                </a:extLst>
              </a:tr>
              <a:tr h="290707">
                <a:tc>
                  <a:txBody>
                    <a:bodyPr/>
                    <a:lstStyle/>
                    <a:p>
                      <a:pPr algn="l"/>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4702423"/>
                  </a:ext>
                </a:extLst>
              </a:tr>
              <a:tr h="290707">
                <a:tc>
                  <a:txBody>
                    <a:bodyPr/>
                    <a:lstStyle/>
                    <a:p>
                      <a:pPr algn="l"/>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accent1">
                            <a:lumMod val="50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25647701"/>
                  </a:ext>
                </a:extLst>
              </a:tr>
            </a:tbl>
          </a:graphicData>
        </a:graphic>
      </p:graphicFrame>
    </p:spTree>
    <p:extLst>
      <p:ext uri="{BB962C8B-B14F-4D97-AF65-F5344CB8AC3E}">
        <p14:creationId xmlns:p14="http://schemas.microsoft.com/office/powerpoint/2010/main" val="756746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20774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1080</TotalTime>
  <Words>374</Words>
  <Application>Microsoft Office PowerPoint</Application>
  <PresentationFormat>A4 Paper (210x297 mm)</PresentationFormat>
  <Paragraphs>40</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Comic Sans MS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Allyce</dc:creator>
  <cp:lastModifiedBy>Allyce</cp:lastModifiedBy>
  <cp:revision>30</cp:revision>
  <dcterms:created xsi:type="dcterms:W3CDTF">2021-11-02T19:40:07Z</dcterms:created>
  <dcterms:modified xsi:type="dcterms:W3CDTF">2022-01-23T19:47:34Z</dcterms:modified>
</cp:coreProperties>
</file>