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1" r:id="rId4"/>
    <p:sldId id="262" r:id="rId5"/>
    <p:sldId id="263" r:id="rId6"/>
    <p:sldId id="264" r:id="rId7"/>
    <p:sldId id="265" r:id="rId8"/>
    <p:sldId id="260" r:id="rId9"/>
    <p:sldId id="257" r:id="rId10"/>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56" autoAdjust="0"/>
    <p:restoredTop sz="94660"/>
  </p:normalViewPr>
  <p:slideViewPr>
    <p:cSldViewPr snapToGrid="0">
      <p:cViewPr varScale="1">
        <p:scale>
          <a:sx n="73" d="100"/>
          <a:sy n="73" d="100"/>
        </p:scale>
        <p:origin x="113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229252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2301889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3138637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669838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388400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829A0F-4ED3-455E-A212-387A3CF26B32}" type="datetimeFigureOut">
              <a:rPr lang="en-GB" smtClean="0"/>
              <a:t>23/01/2022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899774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829A0F-4ED3-455E-A212-387A3CF26B32}" type="datetimeFigureOut">
              <a:rPr lang="en-GB" smtClean="0"/>
              <a:t>23/01/2022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1567371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829A0F-4ED3-455E-A212-387A3CF26B32}" type="datetimeFigureOut">
              <a:rPr lang="en-GB" smtClean="0"/>
              <a:t>23/01/2022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248968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29A0F-4ED3-455E-A212-387A3CF26B32}" type="datetimeFigureOut">
              <a:rPr lang="en-GB" smtClean="0"/>
              <a:t>23/01/2022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512962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829A0F-4ED3-455E-A212-387A3CF26B32}" type="datetimeFigureOut">
              <a:rPr lang="en-GB" smtClean="0"/>
              <a:t>23/01/2022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789611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829A0F-4ED3-455E-A212-387A3CF26B32}" type="datetimeFigureOut">
              <a:rPr lang="en-GB" smtClean="0"/>
              <a:t>23/01/2022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4163854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299FF">
            <a:alpha val="44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29A0F-4ED3-455E-A212-387A3CF26B32}" type="datetimeFigureOut">
              <a:rPr lang="en-GB" smtClean="0"/>
              <a:t>23/01/2022</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4E493-A064-4648-B3F5-887AD9E6B9FD}" type="slidenum">
              <a:rPr lang="en-GB" smtClean="0"/>
              <a:t>‹#›</a:t>
            </a:fld>
            <a:endParaRPr lang="en-GB"/>
          </a:p>
        </p:txBody>
      </p:sp>
    </p:spTree>
    <p:extLst>
      <p:ext uri="{BB962C8B-B14F-4D97-AF65-F5344CB8AC3E}">
        <p14:creationId xmlns:p14="http://schemas.microsoft.com/office/powerpoint/2010/main" val="4210508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encounteredu.com/multimedia/images/seven-different-types-of-plastic"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373777" y="1905506"/>
            <a:ext cx="7158445" cy="3046988"/>
          </a:xfrm>
          <a:prstGeom prst="rect">
            <a:avLst/>
          </a:prstGeom>
          <a:noFill/>
        </p:spPr>
        <p:txBody>
          <a:bodyPr wrap="square" rtlCol="0">
            <a:spAutoFit/>
          </a:bodyPr>
          <a:lstStyle/>
          <a:p>
            <a:pPr algn="ctr"/>
            <a:r>
              <a:rPr lang="en-GB" sz="9600" dirty="0" smtClean="0">
                <a:latin typeface="Comic Sans MS" panose="030F0702030302020204" pitchFamily="66" charset="0"/>
              </a:rPr>
              <a:t>TYPES OF PLASTIC</a:t>
            </a:r>
            <a:endParaRPr lang="en-GB" sz="9600" dirty="0">
              <a:latin typeface="Comic Sans MS" panose="030F0702030302020204" pitchFamily="66" charset="0"/>
            </a:endParaRPr>
          </a:p>
        </p:txBody>
      </p:sp>
      <p:pic>
        <p:nvPicPr>
          <p:cNvPr id="7" name="Picture 6" descr="Plastic Clever Schools - Primary | Teaching Resource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07531" y="221494"/>
            <a:ext cx="1603828" cy="1293797"/>
          </a:xfrm>
          <a:prstGeom prst="rect">
            <a:avLst/>
          </a:prstGeom>
          <a:noFill/>
          <a:ln>
            <a:noFill/>
          </a:ln>
        </p:spPr>
      </p:pic>
    </p:spTree>
    <p:extLst>
      <p:ext uri="{BB962C8B-B14F-4D97-AF65-F5344CB8AC3E}">
        <p14:creationId xmlns:p14="http://schemas.microsoft.com/office/powerpoint/2010/main" val="1274333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omic Sans MS" panose="030F0702030302020204" pitchFamily="66" charset="0"/>
            </a:endParaRPr>
          </a:p>
        </p:txBody>
      </p:sp>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88608" l="1226" r="94571">
                        <a14:foregroundMark x1="3678" y1="13924" x2="89667" y2="14430"/>
                        <a14:foregroundMark x1="3327" y1="23544" x2="88091" y2="32405"/>
                        <a14:foregroundMark x1="4203" y1="80759" x2="81261" y2="20506"/>
                        <a14:foregroundMark x1="7706" y1="24304" x2="35377" y2="61772"/>
                        <a14:foregroundMark x1="7881" y1="38987" x2="22242" y2="64051"/>
                        <a14:foregroundMark x1="6305" y1="32405" x2="3503" y2="57722"/>
                        <a14:foregroundMark x1="5254" y1="8101" x2="47811" y2="2278"/>
                        <a14:foregroundMark x1="38354" y1="7848" x2="78109" y2="15443"/>
                        <a14:foregroundMark x1="52189" y1="11139" x2="87040" y2="6329"/>
                        <a14:foregroundMark x1="53240" y1="6582" x2="88792" y2="6835"/>
                        <a14:foregroundMark x1="70753" y1="30380" x2="94571" y2="21519"/>
                        <a14:foregroundMark x1="79159" y1="22532" x2="94221" y2="20506"/>
                        <a14:foregroundMark x1="85989" y1="18734" x2="79510" y2="53924"/>
                        <a14:foregroundMark x1="82487" y1="50633" x2="74606" y2="65063"/>
                        <a14:foregroundMark x1="84588" y1="46329" x2="61471" y2="58734"/>
                        <a14:foregroundMark x1="90718" y1="50633" x2="70403" y2="50380"/>
                        <a14:foregroundMark x1="85464" y1="37215" x2="84413" y2="52658"/>
                        <a14:foregroundMark x1="90193" y1="16962" x2="90893" y2="33924"/>
                        <a14:foregroundMark x1="90193" y1="12658" x2="91419" y2="28861"/>
                        <a14:foregroundMark x1="32750" y1="63544" x2="32750" y2="63544"/>
                        <a14:foregroundMark x1="34676" y1="60253" x2="70228" y2="58228"/>
                        <a14:foregroundMark x1="29597" y1="67342" x2="14186" y2="83038"/>
                        <a14:foregroundMark x1="13485" y1="82532" x2="26970" y2="82025"/>
                        <a14:foregroundMark x1="28546" y1="83544" x2="11734" y2="84810"/>
                        <a14:foregroundMark x1="13135" y1="84810" x2="27320" y2="84810"/>
                        <a14:foregroundMark x1="30123" y1="76709" x2="66725" y2="79494"/>
                        <a14:foregroundMark x1="30823" y1="84557" x2="64273" y2="85823"/>
                        <a14:foregroundMark x1="30123" y1="86582" x2="63748" y2="86835"/>
                        <a14:foregroundMark x1="17863" y1="37468" x2="58494" y2="37722"/>
                        <a14:foregroundMark x1="34326" y1="29873" x2="40806" y2="60253"/>
                      </a14:backgroundRemoval>
                    </a14:imgEffect>
                  </a14:imgLayer>
                </a14:imgProps>
              </a:ext>
            </a:extLst>
          </a:blip>
          <a:srcRect t="1219" r="5847" b="11982"/>
          <a:stretch/>
        </p:blipFill>
        <p:spPr>
          <a:xfrm>
            <a:off x="917825" y="1594234"/>
            <a:ext cx="8070343" cy="5146766"/>
          </a:xfrm>
          <a:prstGeom prst="rect">
            <a:avLst/>
          </a:prstGeom>
        </p:spPr>
      </p:pic>
      <p:sp>
        <p:nvSpPr>
          <p:cNvPr id="7" name="TextBox 6"/>
          <p:cNvSpPr txBox="1"/>
          <p:nvPr/>
        </p:nvSpPr>
        <p:spPr>
          <a:xfrm>
            <a:off x="7262948" y="5391003"/>
            <a:ext cx="2101404" cy="1015663"/>
          </a:xfrm>
          <a:prstGeom prst="rect">
            <a:avLst/>
          </a:prstGeom>
          <a:noFill/>
        </p:spPr>
        <p:txBody>
          <a:bodyPr wrap="square" rtlCol="0">
            <a:spAutoFit/>
          </a:bodyPr>
          <a:lstStyle/>
          <a:p>
            <a:pPr algn="ctr"/>
            <a:r>
              <a:rPr lang="en-GB" sz="2000" dirty="0" smtClean="0">
                <a:solidFill>
                  <a:schemeClr val="accent1">
                    <a:lumMod val="50000"/>
                  </a:schemeClr>
                </a:solidFill>
                <a:latin typeface="Comic Sans MS" panose="030F0702030302020204" pitchFamily="66" charset="0"/>
              </a:rPr>
              <a:t>Which of these plastics do you use every day?</a:t>
            </a:r>
            <a:endParaRPr lang="en-GB" sz="2000" dirty="0">
              <a:solidFill>
                <a:schemeClr val="accent1">
                  <a:lumMod val="50000"/>
                </a:schemeClr>
              </a:solidFill>
              <a:latin typeface="Comic Sans MS" panose="030F0702030302020204" pitchFamily="66" charset="0"/>
            </a:endParaRPr>
          </a:p>
        </p:txBody>
      </p:sp>
      <p:sp>
        <p:nvSpPr>
          <p:cNvPr id="8" name="TextBox 7"/>
          <p:cNvSpPr txBox="1"/>
          <p:nvPr/>
        </p:nvSpPr>
        <p:spPr>
          <a:xfrm>
            <a:off x="1034450" y="356583"/>
            <a:ext cx="7837091" cy="1200329"/>
          </a:xfrm>
          <a:prstGeom prst="rect">
            <a:avLst/>
          </a:prstGeom>
          <a:noFill/>
        </p:spPr>
        <p:txBody>
          <a:bodyPr wrap="square" rtlCol="0">
            <a:spAutoFit/>
          </a:bodyPr>
          <a:lstStyle/>
          <a:p>
            <a:pPr algn="ctr"/>
            <a:r>
              <a:rPr lang="en-GB" sz="2800" dirty="0" smtClean="0">
                <a:latin typeface="Comic Sans MS" panose="030F0702030302020204" pitchFamily="66" charset="0"/>
              </a:rPr>
              <a:t>DID YOU KNOW THAT THERE ARE 7 DIFFERENT TYPES OF PLASTIC?</a:t>
            </a:r>
          </a:p>
          <a:p>
            <a:pPr algn="ctr"/>
            <a:r>
              <a:rPr lang="en-GB" sz="1600" dirty="0">
                <a:solidFill>
                  <a:schemeClr val="accent1">
                    <a:lumMod val="50000"/>
                  </a:schemeClr>
                </a:solidFill>
                <a:latin typeface="Comic Sans MS" panose="030F0702030302020204" pitchFamily="66" charset="0"/>
              </a:rPr>
              <a:t>S</a:t>
            </a:r>
            <a:r>
              <a:rPr lang="en-GB" sz="1600" dirty="0" smtClean="0">
                <a:solidFill>
                  <a:schemeClr val="accent1">
                    <a:lumMod val="50000"/>
                  </a:schemeClr>
                </a:solidFill>
                <a:latin typeface="Comic Sans MS" panose="030F0702030302020204" pitchFamily="66" charset="0"/>
              </a:rPr>
              <a:t>ome are easier to recycle than others.</a:t>
            </a:r>
            <a:endParaRPr lang="en-GB" sz="1600" dirty="0">
              <a:solidFill>
                <a:schemeClr val="accent1">
                  <a:lumMod val="50000"/>
                </a:schemeClr>
              </a:solidFill>
              <a:latin typeface="Comic Sans MS" panose="030F0702030302020204" pitchFamily="66" charset="0"/>
            </a:endParaRPr>
          </a:p>
        </p:txBody>
      </p:sp>
    </p:spTree>
    <p:extLst>
      <p:ext uri="{BB962C8B-B14F-4D97-AF65-F5344CB8AC3E}">
        <p14:creationId xmlns:p14="http://schemas.microsoft.com/office/powerpoint/2010/main" val="1894295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463" y="77566"/>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omic Sans MS" panose="030F0702030302020204" pitchFamily="66" charset="0"/>
            </a:endParaRPr>
          </a:p>
        </p:txBody>
      </p:sp>
      <p:pic>
        <p:nvPicPr>
          <p:cNvPr id="2" name="Picture 1">
            <a:hlinkClick r:id="rId2"/>
          </p:cNvPr>
          <p:cNvPicPr>
            <a:picLocks noChangeAspect="1"/>
          </p:cNvPicPr>
          <p:nvPr/>
        </p:nvPicPr>
        <p:blipFill>
          <a:blip r:embed="rId3"/>
          <a:stretch>
            <a:fillRect/>
          </a:stretch>
        </p:blipFill>
        <p:spPr>
          <a:xfrm>
            <a:off x="3221774" y="1695271"/>
            <a:ext cx="6246075" cy="4045598"/>
          </a:xfrm>
          <a:prstGeom prst="rect">
            <a:avLst/>
          </a:prstGeom>
          <a:ln>
            <a:noFill/>
          </a:ln>
          <a:effectLst>
            <a:softEdge rad="112500"/>
          </a:effectLst>
        </p:spPr>
      </p:pic>
      <p:sp>
        <p:nvSpPr>
          <p:cNvPr id="4" name="TextBox 3"/>
          <p:cNvSpPr txBox="1"/>
          <p:nvPr/>
        </p:nvSpPr>
        <p:spPr>
          <a:xfrm>
            <a:off x="438150" y="427623"/>
            <a:ext cx="9029699" cy="769441"/>
          </a:xfrm>
          <a:prstGeom prst="rect">
            <a:avLst/>
          </a:prstGeom>
          <a:noFill/>
        </p:spPr>
        <p:txBody>
          <a:bodyPr wrap="square" rtlCol="0">
            <a:spAutoFit/>
          </a:bodyPr>
          <a:lstStyle/>
          <a:p>
            <a:pPr algn="ctr"/>
            <a:r>
              <a:rPr lang="en-GB" sz="4400" dirty="0" smtClean="0">
                <a:latin typeface="Comic Sans MS" panose="030F0702030302020204" pitchFamily="66" charset="0"/>
              </a:rPr>
              <a:t>PLASTIC AND ITS USES</a:t>
            </a:r>
            <a:endParaRPr lang="en-GB" sz="4400" dirty="0">
              <a:latin typeface="Comic Sans MS" panose="030F0702030302020204" pitchFamily="66" charset="0"/>
            </a:endParaRPr>
          </a:p>
        </p:txBody>
      </p:sp>
      <p:sp>
        <p:nvSpPr>
          <p:cNvPr id="5" name="TextBox 4"/>
          <p:cNvSpPr txBox="1"/>
          <p:nvPr/>
        </p:nvSpPr>
        <p:spPr>
          <a:xfrm>
            <a:off x="524835" y="3242399"/>
            <a:ext cx="2179320" cy="1938992"/>
          </a:xfrm>
          <a:prstGeom prst="rect">
            <a:avLst/>
          </a:prstGeom>
          <a:noFill/>
        </p:spPr>
        <p:txBody>
          <a:bodyPr wrap="square" rtlCol="0">
            <a:spAutoFit/>
          </a:bodyPr>
          <a:lstStyle/>
          <a:p>
            <a:pPr algn="ctr"/>
            <a:r>
              <a:rPr lang="en-GB" sz="2400" dirty="0" smtClean="0">
                <a:latin typeface="Comic Sans MS" panose="030F0702030302020204" pitchFamily="66" charset="0"/>
              </a:rPr>
              <a:t>Take a look at Common Seas interactive identification sheet.</a:t>
            </a:r>
            <a:endParaRPr lang="en-GB" sz="2400" dirty="0">
              <a:latin typeface="Comic Sans MS" panose="030F0702030302020204" pitchFamily="66" charset="0"/>
            </a:endParaRPr>
          </a:p>
        </p:txBody>
      </p:sp>
      <p:pic>
        <p:nvPicPr>
          <p:cNvPr id="6" name="Picture 5"/>
          <p:cNvPicPr>
            <a:picLocks noChangeAspect="1"/>
          </p:cNvPicPr>
          <p:nvPr/>
        </p:nvPicPr>
        <p:blipFill>
          <a:blip r:embed="rId4"/>
          <a:stretch>
            <a:fillRect/>
          </a:stretch>
        </p:blipFill>
        <p:spPr>
          <a:xfrm rot="19880566">
            <a:off x="2326070" y="2449191"/>
            <a:ext cx="1246034" cy="594385"/>
          </a:xfrm>
          <a:prstGeom prst="rect">
            <a:avLst/>
          </a:prstGeom>
        </p:spPr>
      </p:pic>
    </p:spTree>
    <p:extLst>
      <p:ext uri="{BB962C8B-B14F-4D97-AF65-F5344CB8AC3E}">
        <p14:creationId xmlns:p14="http://schemas.microsoft.com/office/powerpoint/2010/main" val="1008401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Comic Sans MS" panose="030F0702030302020204" pitchFamily="66" charset="0"/>
            </a:endParaRPr>
          </a:p>
        </p:txBody>
      </p:sp>
      <p:sp>
        <p:nvSpPr>
          <p:cNvPr id="6" name="TextBox 5"/>
          <p:cNvSpPr txBox="1"/>
          <p:nvPr/>
        </p:nvSpPr>
        <p:spPr>
          <a:xfrm>
            <a:off x="471753" y="595871"/>
            <a:ext cx="8962494" cy="1400383"/>
          </a:xfrm>
          <a:prstGeom prst="rect">
            <a:avLst/>
          </a:prstGeom>
          <a:noFill/>
        </p:spPr>
        <p:txBody>
          <a:bodyPr wrap="square" rtlCol="0">
            <a:spAutoFit/>
          </a:bodyPr>
          <a:lstStyle/>
          <a:p>
            <a:pPr algn="ctr"/>
            <a:r>
              <a:rPr lang="en-GB" sz="3200" dirty="0" smtClean="0">
                <a:latin typeface="Comic Sans MS" panose="030F0702030302020204" pitchFamily="66" charset="0"/>
              </a:rPr>
              <a:t>DIFFERENT TYPES OF SINGLE-</a:t>
            </a:r>
          </a:p>
          <a:p>
            <a:pPr algn="ctr">
              <a:spcAft>
                <a:spcPts val="600"/>
              </a:spcAft>
            </a:pPr>
            <a:r>
              <a:rPr lang="en-GB" sz="3200" dirty="0" smtClean="0">
                <a:latin typeface="Comic Sans MS" panose="030F0702030302020204" pitchFamily="66" charset="0"/>
              </a:rPr>
              <a:t>USE PLASTICS</a:t>
            </a:r>
          </a:p>
          <a:p>
            <a:pPr algn="ctr"/>
            <a:r>
              <a:rPr lang="en-GB" sz="1600" dirty="0" smtClean="0">
                <a:solidFill>
                  <a:schemeClr val="accent1">
                    <a:lumMod val="50000"/>
                  </a:schemeClr>
                </a:solidFill>
                <a:latin typeface="Comic Sans MS" panose="030F0702030302020204" pitchFamily="66" charset="0"/>
              </a:rPr>
              <a:t>Here are the three categories that we will be focusing on. </a:t>
            </a:r>
            <a:endParaRPr lang="en-GB" sz="800" dirty="0">
              <a:solidFill>
                <a:schemeClr val="accent1">
                  <a:lumMod val="50000"/>
                </a:schemeClr>
              </a:solidFill>
              <a:latin typeface="Comic Sans MS" panose="030F0702030302020204" pitchFamily="66" charset="0"/>
            </a:endParaRPr>
          </a:p>
        </p:txBody>
      </p:sp>
      <p:pic>
        <p:nvPicPr>
          <p:cNvPr id="15" name="Picture 2" descr="Doctor, Op, Medicine, Ope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633" y="3342436"/>
            <a:ext cx="3192166" cy="212811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350709" y="2475124"/>
            <a:ext cx="4909916" cy="3647152"/>
          </a:xfrm>
          <a:prstGeom prst="rect">
            <a:avLst/>
          </a:prstGeom>
          <a:noFill/>
        </p:spPr>
        <p:txBody>
          <a:bodyPr wrap="square" rtlCol="0">
            <a:spAutoFit/>
          </a:bodyPr>
          <a:lstStyle/>
          <a:p>
            <a:pPr algn="ctr">
              <a:spcAft>
                <a:spcPts val="600"/>
              </a:spcAft>
            </a:pPr>
            <a:r>
              <a:rPr lang="en-GB" sz="2800" u="sng" dirty="0" smtClean="0">
                <a:latin typeface="Comic Sans MS" panose="030F0702030302020204" pitchFamily="66" charset="0"/>
              </a:rPr>
              <a:t>ESSENTIAL</a:t>
            </a:r>
          </a:p>
          <a:p>
            <a:pPr algn="ctr"/>
            <a:r>
              <a:rPr lang="en-GB" dirty="0" smtClean="0">
                <a:solidFill>
                  <a:schemeClr val="accent1">
                    <a:lumMod val="50000"/>
                  </a:schemeClr>
                </a:solidFill>
                <a:latin typeface="Comic Sans MS" panose="030F0702030302020204" pitchFamily="66" charset="0"/>
              </a:rPr>
              <a:t>Often some plastic products are necessary and essential like plastic drip bags in hospitals, single use scrubs for surgery and plastic wrapped medical equipment. </a:t>
            </a:r>
          </a:p>
          <a:p>
            <a:pPr algn="ctr"/>
            <a:endParaRPr lang="en-GB" dirty="0">
              <a:solidFill>
                <a:schemeClr val="accent1">
                  <a:lumMod val="50000"/>
                </a:schemeClr>
              </a:solidFill>
              <a:latin typeface="Comic Sans MS" panose="030F0702030302020204" pitchFamily="66" charset="0"/>
            </a:endParaRPr>
          </a:p>
          <a:p>
            <a:pPr algn="ctr"/>
            <a:r>
              <a:rPr lang="en-GB" dirty="0" smtClean="0">
                <a:solidFill>
                  <a:schemeClr val="accent1">
                    <a:lumMod val="50000"/>
                  </a:schemeClr>
                </a:solidFill>
                <a:latin typeface="Comic Sans MS" panose="030F0702030302020204" pitchFamily="66" charset="0"/>
              </a:rPr>
              <a:t>All of these plastics are essential at the moment in keeping hospitals clean and safe. Unfortunately, this is a job that paper could never do and therefore plastic is essential in hospitals until we can find a suitable alternative. </a:t>
            </a:r>
            <a:endParaRPr lang="en-GB" sz="900" dirty="0">
              <a:solidFill>
                <a:schemeClr val="accent1">
                  <a:lumMod val="50000"/>
                </a:schemeClr>
              </a:solidFill>
              <a:latin typeface="Comic Sans MS" panose="030F0702030302020204" pitchFamily="66" charset="0"/>
            </a:endParaRPr>
          </a:p>
        </p:txBody>
      </p:sp>
    </p:spTree>
    <p:extLst>
      <p:ext uri="{BB962C8B-B14F-4D97-AF65-F5344CB8AC3E}">
        <p14:creationId xmlns:p14="http://schemas.microsoft.com/office/powerpoint/2010/main" val="27080666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Comic Sans MS" panose="030F0702030302020204" pitchFamily="66" charset="0"/>
            </a:endParaRPr>
          </a:p>
        </p:txBody>
      </p:sp>
      <p:sp>
        <p:nvSpPr>
          <p:cNvPr id="17" name="TextBox 16"/>
          <p:cNvSpPr txBox="1"/>
          <p:nvPr/>
        </p:nvSpPr>
        <p:spPr>
          <a:xfrm>
            <a:off x="4395878" y="845459"/>
            <a:ext cx="4909916" cy="3647152"/>
          </a:xfrm>
          <a:prstGeom prst="rect">
            <a:avLst/>
          </a:prstGeom>
          <a:noFill/>
        </p:spPr>
        <p:txBody>
          <a:bodyPr wrap="square" rtlCol="0">
            <a:spAutoFit/>
          </a:bodyPr>
          <a:lstStyle/>
          <a:p>
            <a:pPr algn="ctr">
              <a:spcAft>
                <a:spcPts val="600"/>
              </a:spcAft>
            </a:pPr>
            <a:r>
              <a:rPr lang="en-GB" sz="2800" u="sng" dirty="0" smtClean="0">
                <a:latin typeface="Comic Sans MS" panose="030F0702030302020204" pitchFamily="66" charset="0"/>
              </a:rPr>
              <a:t>AVOIDABLE</a:t>
            </a:r>
          </a:p>
          <a:p>
            <a:pPr algn="ctr"/>
            <a:r>
              <a:rPr lang="en-GB" dirty="0" smtClean="0">
                <a:solidFill>
                  <a:schemeClr val="accent1">
                    <a:lumMod val="50000"/>
                  </a:schemeClr>
                </a:solidFill>
                <a:latin typeface="Comic Sans MS" panose="030F0702030302020204" pitchFamily="66" charset="0"/>
              </a:rPr>
              <a:t>These are the plastics that we have problems with BECAUSE THEY ARE THE PROBLEM. Avoidable plastics are made using materials that last almost forever that we use for just a few minutes before throwing them away.</a:t>
            </a:r>
          </a:p>
          <a:p>
            <a:pPr algn="ctr"/>
            <a:endParaRPr lang="en-GB" dirty="0">
              <a:solidFill>
                <a:schemeClr val="accent1">
                  <a:lumMod val="50000"/>
                </a:schemeClr>
              </a:solidFill>
              <a:latin typeface="Comic Sans MS" panose="030F0702030302020204" pitchFamily="66" charset="0"/>
            </a:endParaRPr>
          </a:p>
          <a:p>
            <a:pPr algn="ctr"/>
            <a:r>
              <a:rPr lang="en-GB" dirty="0" smtClean="0">
                <a:solidFill>
                  <a:schemeClr val="accent1">
                    <a:lumMod val="50000"/>
                  </a:schemeClr>
                </a:solidFill>
                <a:latin typeface="Comic Sans MS" panose="030F0702030302020204" pitchFamily="66" charset="0"/>
              </a:rPr>
              <a:t>These plastics include what we like to call The Big 4. These are the main plastic polluters (coffee cups &amp; lids, plastic bottles, straws and plastic bags)</a:t>
            </a:r>
          </a:p>
        </p:txBody>
      </p:sp>
      <p:pic>
        <p:nvPicPr>
          <p:cNvPr id="7" name="Picture 6"/>
          <p:cNvPicPr>
            <a:picLocks noChangeAspect="1"/>
          </p:cNvPicPr>
          <p:nvPr/>
        </p:nvPicPr>
        <p:blipFill>
          <a:blip r:embed="rId2"/>
          <a:stretch>
            <a:fillRect/>
          </a:stretch>
        </p:blipFill>
        <p:spPr>
          <a:xfrm>
            <a:off x="605467" y="1956519"/>
            <a:ext cx="3355670" cy="2237113"/>
          </a:xfrm>
          <a:prstGeom prst="rect">
            <a:avLst/>
          </a:prstGeom>
          <a:ln>
            <a:noFill/>
          </a:ln>
          <a:effectLst>
            <a:softEdge rad="112500"/>
          </a:effectLst>
        </p:spPr>
      </p:pic>
      <p:sp>
        <p:nvSpPr>
          <p:cNvPr id="2" name="Rectangle 1"/>
          <p:cNvSpPr/>
          <p:nvPr/>
        </p:nvSpPr>
        <p:spPr>
          <a:xfrm>
            <a:off x="605467" y="5301335"/>
            <a:ext cx="8700327" cy="261610"/>
          </a:xfrm>
          <a:prstGeom prst="rect">
            <a:avLst/>
          </a:prstGeom>
        </p:spPr>
        <p:txBody>
          <a:bodyPr wrap="square">
            <a:spAutoFit/>
          </a:bodyPr>
          <a:lstStyle/>
          <a:p>
            <a:pPr algn="ctr"/>
            <a:endParaRPr lang="en-GB" sz="1050" dirty="0">
              <a:solidFill>
                <a:schemeClr val="accent1">
                  <a:lumMod val="50000"/>
                </a:schemeClr>
              </a:solidFill>
              <a:latin typeface="Comic Sans MS" panose="030F0702030302020204" pitchFamily="66" charset="0"/>
            </a:endParaRPr>
          </a:p>
        </p:txBody>
      </p:sp>
      <p:sp>
        <p:nvSpPr>
          <p:cNvPr id="8" name="Rectangle 7"/>
          <p:cNvSpPr/>
          <p:nvPr/>
        </p:nvSpPr>
        <p:spPr>
          <a:xfrm>
            <a:off x="1414025" y="5301335"/>
            <a:ext cx="7077950" cy="646331"/>
          </a:xfrm>
          <a:prstGeom prst="rect">
            <a:avLst/>
          </a:prstGeom>
          <a:solidFill>
            <a:srgbClr val="97C4F1">
              <a:alpha val="58000"/>
            </a:srgbClr>
          </a:solidFill>
          <a:ln>
            <a:noFill/>
          </a:ln>
        </p:spPr>
        <p:txBody>
          <a:bodyPr wrap="square">
            <a:spAutoFit/>
          </a:bodyPr>
          <a:lstStyle/>
          <a:p>
            <a:pPr algn="ctr"/>
            <a:r>
              <a:rPr lang="en-GB" dirty="0">
                <a:latin typeface="Comic Sans MS" panose="030F0702030302020204" pitchFamily="66" charset="0"/>
              </a:rPr>
              <a:t>There are </a:t>
            </a:r>
            <a:r>
              <a:rPr lang="en-GB" dirty="0" smtClean="0">
                <a:latin typeface="Comic Sans MS" panose="030F0702030302020204" pitchFamily="66" charset="0"/>
              </a:rPr>
              <a:t>a lot </a:t>
            </a:r>
            <a:r>
              <a:rPr lang="en-GB" dirty="0">
                <a:latin typeface="Comic Sans MS" panose="030F0702030302020204" pitchFamily="66" charset="0"/>
              </a:rPr>
              <a:t>of plastic products that we could use </a:t>
            </a:r>
            <a:r>
              <a:rPr lang="en-GB" dirty="0" smtClean="0">
                <a:latin typeface="Comic Sans MS" panose="030F0702030302020204" pitchFamily="66" charset="0"/>
              </a:rPr>
              <a:t>alternatives </a:t>
            </a:r>
            <a:r>
              <a:rPr lang="en-GB" dirty="0">
                <a:latin typeface="Comic Sans MS" panose="030F0702030302020204" pitchFamily="66" charset="0"/>
              </a:rPr>
              <a:t>for. Can you think of any?</a:t>
            </a:r>
            <a:endParaRPr lang="en-GB" sz="900" dirty="0">
              <a:latin typeface="Comic Sans MS" panose="030F0702030302020204" pitchFamily="66" charset="0"/>
            </a:endParaRPr>
          </a:p>
        </p:txBody>
      </p:sp>
    </p:spTree>
    <p:extLst>
      <p:ext uri="{BB962C8B-B14F-4D97-AF65-F5344CB8AC3E}">
        <p14:creationId xmlns:p14="http://schemas.microsoft.com/office/powerpoint/2010/main" val="1056938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Comic Sans MS" panose="030F0702030302020204" pitchFamily="66" charset="0"/>
            </a:endParaRPr>
          </a:p>
        </p:txBody>
      </p:sp>
      <p:sp>
        <p:nvSpPr>
          <p:cNvPr id="17" name="TextBox 16"/>
          <p:cNvSpPr txBox="1"/>
          <p:nvPr/>
        </p:nvSpPr>
        <p:spPr>
          <a:xfrm>
            <a:off x="4716379" y="840847"/>
            <a:ext cx="4493162" cy="3370153"/>
          </a:xfrm>
          <a:prstGeom prst="rect">
            <a:avLst/>
          </a:prstGeom>
          <a:noFill/>
        </p:spPr>
        <p:txBody>
          <a:bodyPr wrap="square" rtlCol="0">
            <a:spAutoFit/>
          </a:bodyPr>
          <a:lstStyle/>
          <a:p>
            <a:pPr algn="ctr">
              <a:spcAft>
                <a:spcPts val="600"/>
              </a:spcAft>
            </a:pPr>
            <a:r>
              <a:rPr lang="en-GB" sz="2800" dirty="0" smtClean="0">
                <a:latin typeface="Comic Sans MS" panose="030F0702030302020204" pitchFamily="66" charset="0"/>
              </a:rPr>
              <a:t>HARD-TO-REPLACE</a:t>
            </a:r>
          </a:p>
          <a:p>
            <a:pPr algn="ctr"/>
            <a:r>
              <a:rPr lang="en-GB" dirty="0" smtClean="0">
                <a:solidFill>
                  <a:schemeClr val="accent1">
                    <a:lumMod val="50000"/>
                  </a:schemeClr>
                </a:solidFill>
                <a:latin typeface="Comic Sans MS" panose="030F0702030302020204" pitchFamily="66" charset="0"/>
              </a:rPr>
              <a:t>Plastic is, in many ways, the perfect material. We use plastic to wrap lots of perishable foods (foods that go off) such as bread and vegetables to preserve them for longer in an airtight packaging.</a:t>
            </a:r>
          </a:p>
          <a:p>
            <a:pPr algn="ctr"/>
            <a:endParaRPr lang="en-GB" dirty="0">
              <a:solidFill>
                <a:schemeClr val="accent1">
                  <a:lumMod val="50000"/>
                </a:schemeClr>
              </a:solidFill>
              <a:latin typeface="Comic Sans MS" panose="030F0702030302020204" pitchFamily="66" charset="0"/>
            </a:endParaRPr>
          </a:p>
          <a:p>
            <a:pPr algn="ctr"/>
            <a:r>
              <a:rPr lang="en-GB" dirty="0" smtClean="0">
                <a:solidFill>
                  <a:schemeClr val="accent1">
                    <a:lumMod val="50000"/>
                  </a:schemeClr>
                </a:solidFill>
                <a:latin typeface="Comic Sans MS" panose="030F0702030302020204" pitchFamily="66" charset="0"/>
              </a:rPr>
              <a:t>This makes it difficult for supermarkets to find an alternative to wrap perishable food in. </a:t>
            </a:r>
          </a:p>
        </p:txBody>
      </p:sp>
      <p:sp>
        <p:nvSpPr>
          <p:cNvPr id="2" name="Rectangle 1"/>
          <p:cNvSpPr/>
          <p:nvPr/>
        </p:nvSpPr>
        <p:spPr>
          <a:xfrm>
            <a:off x="1414025" y="4932002"/>
            <a:ext cx="7077950" cy="1308050"/>
          </a:xfrm>
          <a:prstGeom prst="rect">
            <a:avLst/>
          </a:prstGeom>
          <a:solidFill>
            <a:srgbClr val="97C4F1">
              <a:alpha val="58000"/>
            </a:srgbClr>
          </a:solidFill>
          <a:ln>
            <a:noFill/>
          </a:ln>
        </p:spPr>
        <p:txBody>
          <a:bodyPr wrap="square">
            <a:spAutoFit/>
          </a:bodyPr>
          <a:lstStyle/>
          <a:p>
            <a:pPr algn="ctr">
              <a:spcAft>
                <a:spcPts val="600"/>
              </a:spcAft>
            </a:pPr>
            <a:r>
              <a:rPr lang="en-GB" sz="2000" dirty="0" smtClean="0">
                <a:latin typeface="Comic Sans MS" panose="030F0702030302020204" pitchFamily="66" charset="0"/>
              </a:rPr>
              <a:t>Did you know?</a:t>
            </a:r>
          </a:p>
          <a:p>
            <a:pPr algn="ctr"/>
            <a:r>
              <a:rPr lang="en-GB" dirty="0" smtClean="0">
                <a:latin typeface="Comic Sans MS" panose="030F0702030302020204" pitchFamily="66" charset="0"/>
              </a:rPr>
              <a:t>Cucumbers only last for a few days when sold </a:t>
            </a:r>
          </a:p>
          <a:p>
            <a:pPr algn="ctr"/>
            <a:r>
              <a:rPr lang="en-GB" dirty="0" smtClean="0">
                <a:latin typeface="Comic Sans MS" panose="030F0702030302020204" pitchFamily="66" charset="0"/>
              </a:rPr>
              <a:t>loose but, when they’re wrapped in plastic film, </a:t>
            </a:r>
          </a:p>
          <a:p>
            <a:pPr algn="ctr"/>
            <a:r>
              <a:rPr lang="en-GB" dirty="0" smtClean="0">
                <a:latin typeface="Comic Sans MS" panose="030F0702030302020204" pitchFamily="66" charset="0"/>
              </a:rPr>
              <a:t>they can last for up to two weeks!</a:t>
            </a:r>
          </a:p>
        </p:txBody>
      </p:sp>
      <p:pic>
        <p:nvPicPr>
          <p:cNvPr id="6" name="Picture 5"/>
          <p:cNvPicPr>
            <a:picLocks noChangeAspect="1"/>
          </p:cNvPicPr>
          <p:nvPr/>
        </p:nvPicPr>
        <p:blipFill>
          <a:blip r:embed="rId2"/>
          <a:stretch>
            <a:fillRect/>
          </a:stretch>
        </p:blipFill>
        <p:spPr>
          <a:xfrm>
            <a:off x="772558" y="1477852"/>
            <a:ext cx="3412827" cy="2012146"/>
          </a:xfrm>
          <a:prstGeom prst="rect">
            <a:avLst/>
          </a:prstGeom>
          <a:ln>
            <a:noFill/>
          </a:ln>
          <a:effectLst>
            <a:softEdge rad="112500"/>
          </a:effectLst>
        </p:spPr>
      </p:pic>
    </p:spTree>
    <p:extLst>
      <p:ext uri="{BB962C8B-B14F-4D97-AF65-F5344CB8AC3E}">
        <p14:creationId xmlns:p14="http://schemas.microsoft.com/office/powerpoint/2010/main" val="733100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463" y="77566"/>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omic Sans MS" panose="030F0702030302020204" pitchFamily="66" charset="0"/>
            </a:endParaRPr>
          </a:p>
        </p:txBody>
      </p:sp>
      <p:sp>
        <p:nvSpPr>
          <p:cNvPr id="4" name="TextBox 3"/>
          <p:cNvSpPr txBox="1"/>
          <p:nvPr/>
        </p:nvSpPr>
        <p:spPr>
          <a:xfrm>
            <a:off x="1376361" y="497198"/>
            <a:ext cx="7153276" cy="1461939"/>
          </a:xfrm>
          <a:prstGeom prst="rect">
            <a:avLst/>
          </a:prstGeom>
          <a:noFill/>
        </p:spPr>
        <p:txBody>
          <a:bodyPr wrap="square" rtlCol="0">
            <a:spAutoFit/>
          </a:bodyPr>
          <a:lstStyle/>
          <a:p>
            <a:pPr algn="ctr">
              <a:spcAft>
                <a:spcPts val="600"/>
              </a:spcAft>
            </a:pPr>
            <a:r>
              <a:rPr lang="en-GB" sz="4400" dirty="0" smtClean="0">
                <a:latin typeface="Comic Sans MS" panose="030F0702030302020204" pitchFamily="66" charset="0"/>
              </a:rPr>
              <a:t>PLASTIC IN SCHOOLS</a:t>
            </a:r>
          </a:p>
          <a:p>
            <a:pPr algn="ctr"/>
            <a:r>
              <a:rPr lang="en-GB" sz="2000" dirty="0">
                <a:solidFill>
                  <a:schemeClr val="accent1">
                    <a:lumMod val="50000"/>
                  </a:schemeClr>
                </a:solidFill>
                <a:latin typeface="Comic Sans MS" panose="030F0702030302020204" pitchFamily="66" charset="0"/>
              </a:rPr>
              <a:t>There are lots of </a:t>
            </a:r>
            <a:r>
              <a:rPr lang="en-GB" sz="2000" dirty="0" smtClean="0">
                <a:solidFill>
                  <a:schemeClr val="accent1">
                    <a:lumMod val="50000"/>
                  </a:schemeClr>
                </a:solidFill>
                <a:latin typeface="Comic Sans MS" panose="030F0702030302020204" pitchFamily="66" charset="0"/>
              </a:rPr>
              <a:t>different uses for plastic in schools. Some are essential and some are avoidable.</a:t>
            </a:r>
            <a:endParaRPr lang="en-GB" sz="2000" dirty="0">
              <a:solidFill>
                <a:schemeClr val="accent1">
                  <a:lumMod val="50000"/>
                </a:schemeClr>
              </a:solidFill>
              <a:latin typeface="Comic Sans MS" panose="030F0702030302020204" pitchFamily="66" charset="0"/>
            </a:endParaRPr>
          </a:p>
        </p:txBody>
      </p:sp>
      <p:sp>
        <p:nvSpPr>
          <p:cNvPr id="5" name="TextBox 4"/>
          <p:cNvSpPr txBox="1"/>
          <p:nvPr/>
        </p:nvSpPr>
        <p:spPr>
          <a:xfrm>
            <a:off x="678142" y="3029876"/>
            <a:ext cx="2256628" cy="2677656"/>
          </a:xfrm>
          <a:prstGeom prst="rect">
            <a:avLst/>
          </a:prstGeom>
          <a:noFill/>
        </p:spPr>
        <p:txBody>
          <a:bodyPr wrap="square" rtlCol="0">
            <a:spAutoFit/>
          </a:bodyPr>
          <a:lstStyle/>
          <a:p>
            <a:pPr algn="ctr"/>
            <a:r>
              <a:rPr lang="en-GB" sz="2100" dirty="0" smtClean="0">
                <a:solidFill>
                  <a:schemeClr val="accent1">
                    <a:lumMod val="50000"/>
                  </a:schemeClr>
                </a:solidFill>
                <a:latin typeface="Comic Sans MS" panose="030F0702030302020204" pitchFamily="66" charset="0"/>
              </a:rPr>
              <a:t>Take a look around your school and investigate how many of the different types of plastics you can find. </a:t>
            </a:r>
            <a:endParaRPr lang="en-GB" sz="2100" dirty="0">
              <a:solidFill>
                <a:schemeClr val="accent1">
                  <a:lumMod val="50000"/>
                </a:schemeClr>
              </a:solidFill>
              <a:latin typeface="Comic Sans MS" panose="030F0702030302020204" pitchFamily="66" charset="0"/>
            </a:endParaRPr>
          </a:p>
        </p:txBody>
      </p:sp>
      <p:pic>
        <p:nvPicPr>
          <p:cNvPr id="1028" name="Picture 4" descr="School, Learning, Back-To-School Package, Educ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3392" y="2340416"/>
            <a:ext cx="5988520" cy="39798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145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1431075" y="270842"/>
            <a:ext cx="7043847" cy="707886"/>
          </a:xfrm>
          <a:prstGeom prst="rect">
            <a:avLst/>
          </a:prstGeom>
          <a:noFill/>
        </p:spPr>
        <p:txBody>
          <a:bodyPr wrap="square" rtlCol="0">
            <a:spAutoFit/>
          </a:bodyPr>
          <a:lstStyle/>
          <a:p>
            <a:pPr algn="ctr"/>
            <a:r>
              <a:rPr lang="en-GB" sz="4000" dirty="0" smtClean="0">
                <a:solidFill>
                  <a:schemeClr val="accent1">
                    <a:lumMod val="50000"/>
                  </a:schemeClr>
                </a:solidFill>
                <a:latin typeface="Comic Sans MS" panose="030F0702030302020204" pitchFamily="66" charset="0"/>
              </a:rPr>
              <a:t>IMAGE CREDITS</a:t>
            </a:r>
            <a:endParaRPr lang="en-GB" sz="4000" dirty="0">
              <a:solidFill>
                <a:schemeClr val="accent1">
                  <a:lumMod val="50000"/>
                </a:schemeClr>
              </a:solidFill>
              <a:latin typeface="Comic Sans MS" panose="030F0702030302020204" pitchFamily="66" charset="0"/>
            </a:endParaRPr>
          </a:p>
        </p:txBody>
      </p:sp>
      <p:graphicFrame>
        <p:nvGraphicFramePr>
          <p:cNvPr id="6" name="Table 5">
            <a:extLst>
              <a:ext uri="{FF2B5EF4-FFF2-40B4-BE49-F238E27FC236}">
                <a16:creationId xmlns:a16="http://schemas.microsoft.com/office/drawing/2014/main" id="{74445D36-D05B-6349-8F97-81CC28483DCC}"/>
              </a:ext>
            </a:extLst>
          </p:cNvPr>
          <p:cNvGraphicFramePr>
            <a:graphicFrameLocks noGrp="1"/>
          </p:cNvGraphicFramePr>
          <p:nvPr>
            <p:extLst>
              <p:ext uri="{D42A27DB-BD31-4B8C-83A1-F6EECF244321}">
                <p14:modId xmlns:p14="http://schemas.microsoft.com/office/powerpoint/2010/main" val="1517762737"/>
              </p:ext>
            </p:extLst>
          </p:nvPr>
        </p:nvGraphicFramePr>
        <p:xfrm>
          <a:off x="535577" y="1403916"/>
          <a:ext cx="8428117" cy="4050167"/>
        </p:xfrm>
        <a:graphic>
          <a:graphicData uri="http://schemas.openxmlformats.org/drawingml/2006/table">
            <a:tbl>
              <a:tblPr firstRow="1" bandRow="1">
                <a:tableStyleId>{5940675A-B579-460E-94D1-54222C63F5DA}</a:tableStyleId>
              </a:tblPr>
              <a:tblGrid>
                <a:gridCol w="966652">
                  <a:extLst>
                    <a:ext uri="{9D8B030D-6E8A-4147-A177-3AD203B41FA5}">
                      <a16:colId xmlns:a16="http://schemas.microsoft.com/office/drawing/2014/main" val="2797114442"/>
                    </a:ext>
                  </a:extLst>
                </a:gridCol>
                <a:gridCol w="2194559">
                  <a:extLst>
                    <a:ext uri="{9D8B030D-6E8A-4147-A177-3AD203B41FA5}">
                      <a16:colId xmlns:a16="http://schemas.microsoft.com/office/drawing/2014/main" val="2159196442"/>
                    </a:ext>
                  </a:extLst>
                </a:gridCol>
                <a:gridCol w="5266906">
                  <a:extLst>
                    <a:ext uri="{9D8B030D-6E8A-4147-A177-3AD203B41FA5}">
                      <a16:colId xmlns:a16="http://schemas.microsoft.com/office/drawing/2014/main" val="2857316932"/>
                    </a:ext>
                  </a:extLst>
                </a:gridCol>
              </a:tblGrid>
              <a:tr h="309252">
                <a:tc>
                  <a:txBody>
                    <a:bodyPr/>
                    <a:lstStyle/>
                    <a:p>
                      <a:pPr algn="l"/>
                      <a:r>
                        <a:rPr lang="en-US" sz="1400" b="1" dirty="0" smtClean="0">
                          <a:solidFill>
                            <a:schemeClr val="accent1">
                              <a:lumMod val="50000"/>
                            </a:schemeClr>
                          </a:solidFill>
                        </a:rPr>
                        <a:t>Slide(s)</a:t>
                      </a:r>
                      <a:endParaRPr lang="en-US" sz="1400" b="1"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dirty="0" smtClean="0">
                          <a:solidFill>
                            <a:schemeClr val="accent1">
                              <a:lumMod val="50000"/>
                            </a:schemeClr>
                          </a:solidFill>
                        </a:rPr>
                        <a:t>Photo</a:t>
                      </a:r>
                      <a:endParaRPr lang="en-US" sz="1400" b="1"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accent1">
                              <a:lumMod val="50000"/>
                            </a:schemeClr>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smtClean="0">
                          <a:solidFill>
                            <a:schemeClr val="accent1">
                              <a:lumMod val="50000"/>
                            </a:schemeClr>
                          </a:solidFill>
                        </a:rPr>
                        <a:t>3</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smtClean="0">
                          <a:solidFill>
                            <a:schemeClr val="accent1">
                              <a:lumMod val="50000"/>
                            </a:schemeClr>
                          </a:solidFill>
                        </a:rPr>
                        <a:t>PETE Plastic</a:t>
                      </a:r>
                      <a:r>
                        <a:rPr lang="en-US" sz="1200" baseline="0" dirty="0" smtClean="0">
                          <a:solidFill>
                            <a:schemeClr val="accent1">
                              <a:lumMod val="50000"/>
                            </a:schemeClr>
                          </a:solidFill>
                        </a:rPr>
                        <a:t> </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smtClean="0">
                          <a:solidFill>
                            <a:schemeClr val="accent1">
                              <a:lumMod val="50000"/>
                            </a:schemeClr>
                          </a:solidFill>
                        </a:rPr>
                        <a:t>Common Seas</a:t>
                      </a:r>
                      <a:r>
                        <a:rPr lang="en-US" sz="1200" baseline="0" dirty="0" smtClean="0">
                          <a:solidFill>
                            <a:schemeClr val="accent1">
                              <a:lumMod val="50000"/>
                            </a:schemeClr>
                          </a:solidFill>
                        </a:rPr>
                        <a:t> / Encounter Edu</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dirty="0" smtClean="0">
                          <a:solidFill>
                            <a:schemeClr val="accent1">
                              <a:lumMod val="50000"/>
                            </a:schemeClr>
                          </a:solidFill>
                        </a:rPr>
                        <a:t>3 </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smtClean="0">
                          <a:solidFill>
                            <a:schemeClr val="accent1">
                              <a:lumMod val="50000"/>
                            </a:schemeClr>
                          </a:solidFill>
                        </a:rPr>
                        <a:t>Arrow</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By </a:t>
                      </a:r>
                      <a:r>
                        <a:rPr lang="en-US" sz="1200" dirty="0" err="1" smtClean="0">
                          <a:solidFill>
                            <a:schemeClr val="accent1">
                              <a:lumMod val="50000"/>
                            </a:schemeClr>
                          </a:solidFill>
                        </a:rPr>
                        <a:t>Clker</a:t>
                      </a:r>
                      <a:r>
                        <a:rPr lang="en-US" sz="1200" dirty="0" smtClean="0">
                          <a:solidFill>
                            <a:schemeClr val="accent1">
                              <a:lumMod val="50000"/>
                            </a:schemeClr>
                          </a:solidFill>
                        </a:rPr>
                        <a:t>-Free-Vector</a:t>
                      </a:r>
                      <a:r>
                        <a:rPr lang="en-US" sz="1200" baseline="0" dirty="0" smtClean="0">
                          <a:solidFill>
                            <a:schemeClr val="accent1">
                              <a:lumMod val="50000"/>
                            </a:schemeClr>
                          </a:solidFill>
                        </a:rPr>
                        <a:t>-Images</a:t>
                      </a:r>
                      <a:r>
                        <a:rPr lang="en-US" sz="1200" dirty="0" smtClean="0">
                          <a:solidFill>
                            <a:schemeClr val="accent1">
                              <a:lumMod val="50000"/>
                            </a:schemeClr>
                          </a:solidFill>
                        </a:rPr>
                        <a:t> via </a:t>
                      </a:r>
                      <a:r>
                        <a:rPr lang="en-US" sz="1200" dirty="0" err="1" smtClean="0">
                          <a:solidFill>
                            <a:schemeClr val="accent1">
                              <a:lumMod val="50000"/>
                            </a:schemeClr>
                          </a:solidFill>
                        </a:rPr>
                        <a:t>Pixabay</a:t>
                      </a: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r>
                        <a:rPr lang="en-US" sz="1200" dirty="0">
                          <a:solidFill>
                            <a:schemeClr val="accent1">
                              <a:lumMod val="50000"/>
                            </a:schemeClr>
                          </a:solidFill>
                        </a:rPr>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accent1">
                              <a:lumMod val="50000"/>
                            </a:schemeClr>
                          </a:solidFill>
                        </a:rPr>
                        <a:t>Plastic </a:t>
                      </a:r>
                      <a:r>
                        <a:rPr lang="en-US" sz="1200" dirty="0" smtClean="0">
                          <a:solidFill>
                            <a:schemeClr val="accent1">
                              <a:lumMod val="50000"/>
                            </a:schemeClr>
                          </a:solidFill>
                        </a:rPr>
                        <a:t>packaging</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accent1">
                              <a:lumMod val="50000"/>
                            </a:schemeClr>
                          </a:solidFill>
                        </a:rPr>
                        <a:t>By </a:t>
                      </a:r>
                      <a:r>
                        <a:rPr lang="en-US" sz="1200" baseline="0" dirty="0" smtClean="0">
                          <a:solidFill>
                            <a:schemeClr val="accent1">
                              <a:lumMod val="50000"/>
                            </a:schemeClr>
                          </a:solidFill>
                        </a:rPr>
                        <a:t> Shutterbug75 </a:t>
                      </a:r>
                      <a:r>
                        <a:rPr lang="en-US" sz="1200" dirty="0" smtClean="0">
                          <a:solidFill>
                            <a:schemeClr val="accent1">
                              <a:lumMod val="50000"/>
                            </a:schemeClr>
                          </a:solidFill>
                        </a:rPr>
                        <a:t>via </a:t>
                      </a:r>
                      <a:r>
                        <a:rPr lang="en-US" sz="1200" dirty="0" err="1">
                          <a:solidFill>
                            <a:schemeClr val="accent1">
                              <a:lumMod val="50000"/>
                            </a:schemeClr>
                          </a:solidFill>
                        </a:rPr>
                        <a:t>Pixabay</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r>
                        <a:rPr lang="en-US" sz="1200" dirty="0">
                          <a:solidFill>
                            <a:schemeClr val="accent1">
                              <a:lumMod val="50000"/>
                            </a:schemeClr>
                          </a:solidFill>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accent1">
                              <a:lumMod val="50000"/>
                            </a:schemeClr>
                          </a:solidFill>
                        </a:rPr>
                        <a:t>Plastic </a:t>
                      </a:r>
                      <a:r>
                        <a:rPr lang="en-US" sz="1200" dirty="0" smtClean="0">
                          <a:solidFill>
                            <a:schemeClr val="accent1">
                              <a:lumMod val="50000"/>
                            </a:schemeClr>
                          </a:solidFill>
                        </a:rPr>
                        <a:t>bottles</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accent1">
                              <a:lumMod val="50000"/>
                            </a:schemeClr>
                          </a:solidFill>
                        </a:rPr>
                        <a:t>By </a:t>
                      </a:r>
                      <a:r>
                        <a:rPr lang="en-US" sz="1200" dirty="0" smtClean="0">
                          <a:solidFill>
                            <a:schemeClr val="accent1">
                              <a:lumMod val="50000"/>
                            </a:schemeClr>
                          </a:solidFill>
                        </a:rPr>
                        <a:t>pasja1000</a:t>
                      </a:r>
                      <a:r>
                        <a:rPr lang="en-US" sz="1200" baseline="0" dirty="0" smtClean="0">
                          <a:solidFill>
                            <a:schemeClr val="accent1">
                              <a:lumMod val="50000"/>
                            </a:schemeClr>
                          </a:solidFill>
                        </a:rPr>
                        <a:t> </a:t>
                      </a:r>
                      <a:r>
                        <a:rPr lang="en-US" sz="1200" dirty="0" smtClean="0">
                          <a:solidFill>
                            <a:schemeClr val="accent1">
                              <a:lumMod val="50000"/>
                            </a:schemeClr>
                          </a:solidFill>
                        </a:rPr>
                        <a:t>via </a:t>
                      </a:r>
                      <a:r>
                        <a:rPr lang="en-US" sz="1200" dirty="0" err="1">
                          <a:solidFill>
                            <a:schemeClr val="accent1">
                              <a:lumMod val="50000"/>
                            </a:schemeClr>
                          </a:solidFill>
                        </a:rPr>
                        <a:t>Pixabay</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r>
                        <a:rPr lang="en-US" sz="1200" dirty="0" smtClean="0">
                          <a:solidFill>
                            <a:schemeClr val="accent1">
                              <a:lumMod val="50000"/>
                            </a:schemeClr>
                          </a:solidFill>
                        </a:rPr>
                        <a:t>4</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Hospital</a:t>
                      </a:r>
                      <a:r>
                        <a:rPr lang="en-US" sz="1200" baseline="0" dirty="0" smtClean="0">
                          <a:solidFill>
                            <a:schemeClr val="accent1">
                              <a:lumMod val="50000"/>
                            </a:schemeClr>
                          </a:solidFill>
                        </a:rPr>
                        <a:t> gloves</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err="1" smtClean="0">
                          <a:solidFill>
                            <a:schemeClr val="accent1">
                              <a:lumMod val="50000"/>
                            </a:schemeClr>
                          </a:solidFill>
                        </a:rPr>
                        <a:t>Pixabay</a:t>
                      </a:r>
                      <a:r>
                        <a:rPr lang="en-US" sz="1200" dirty="0" smtClean="0">
                          <a:solidFill>
                            <a:schemeClr val="accent1">
                              <a:lumMod val="50000"/>
                            </a:schemeClr>
                          </a:solidFill>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r>
                        <a:rPr lang="en-US" sz="1200" dirty="0" smtClean="0">
                          <a:solidFill>
                            <a:schemeClr val="accent1">
                              <a:lumMod val="50000"/>
                            </a:schemeClr>
                          </a:solidFill>
                        </a:rPr>
                        <a:t>7</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School Supplies</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By </a:t>
                      </a:r>
                      <a:r>
                        <a:rPr lang="en-US" sz="1200" dirty="0" err="1" smtClean="0">
                          <a:solidFill>
                            <a:schemeClr val="accent1">
                              <a:lumMod val="50000"/>
                            </a:schemeClr>
                          </a:solidFill>
                        </a:rPr>
                        <a:t>Adonyig</a:t>
                      </a:r>
                      <a:r>
                        <a:rPr lang="en-US" sz="1200" dirty="0" smtClean="0">
                          <a:solidFill>
                            <a:schemeClr val="accent1">
                              <a:lumMod val="50000"/>
                            </a:schemeClr>
                          </a:solidFill>
                        </a:rPr>
                        <a:t> </a:t>
                      </a:r>
                      <a:r>
                        <a:rPr lang="en-US" sz="1200" dirty="0" err="1" smtClean="0">
                          <a:solidFill>
                            <a:schemeClr val="accent1">
                              <a:lumMod val="50000"/>
                            </a:schemeClr>
                          </a:solidFill>
                        </a:rPr>
                        <a:t>wiv</a:t>
                      </a:r>
                      <a:r>
                        <a:rPr lang="en-US" sz="1200" dirty="0" smtClean="0">
                          <a:solidFill>
                            <a:schemeClr val="accent1">
                              <a:lumMod val="50000"/>
                            </a:schemeClr>
                          </a:solidFill>
                        </a:rPr>
                        <a:t> </a:t>
                      </a:r>
                      <a:r>
                        <a:rPr lang="en-US" sz="1200" dirty="0" err="1" smtClean="0">
                          <a:solidFill>
                            <a:schemeClr val="accent1">
                              <a:lumMod val="50000"/>
                            </a:schemeClr>
                          </a:solidFill>
                        </a:rPr>
                        <a:t>Pixabay</a:t>
                      </a: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spTree>
    <p:extLst>
      <p:ext uri="{BB962C8B-B14F-4D97-AF65-F5344CB8AC3E}">
        <p14:creationId xmlns:p14="http://schemas.microsoft.com/office/powerpoint/2010/main" val="7567469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0774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420</TotalTime>
  <Words>402</Words>
  <Application>Microsoft Office PowerPoint</Application>
  <PresentationFormat>A4 Paper (210x297 mm)</PresentationFormat>
  <Paragraphs>51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Allyce</dc:creator>
  <cp:lastModifiedBy>Allyce</cp:lastModifiedBy>
  <cp:revision>21</cp:revision>
  <dcterms:created xsi:type="dcterms:W3CDTF">2021-11-02T19:40:07Z</dcterms:created>
  <dcterms:modified xsi:type="dcterms:W3CDTF">2022-01-23T19:48:52Z</dcterms:modified>
</cp:coreProperties>
</file>